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301" r:id="rId3"/>
    <p:sldId id="401" r:id="rId4"/>
    <p:sldId id="428" r:id="rId5"/>
    <p:sldId id="304" r:id="rId6"/>
    <p:sldId id="402" r:id="rId7"/>
    <p:sldId id="403" r:id="rId8"/>
    <p:sldId id="404" r:id="rId9"/>
    <p:sldId id="405" r:id="rId10"/>
    <p:sldId id="306" r:id="rId11"/>
    <p:sldId id="426" r:id="rId12"/>
    <p:sldId id="430" r:id="rId13"/>
    <p:sldId id="431" r:id="rId14"/>
    <p:sldId id="407" r:id="rId15"/>
    <p:sldId id="427" r:id="rId16"/>
    <p:sldId id="434" r:id="rId17"/>
    <p:sldId id="307" r:id="rId18"/>
    <p:sldId id="308" r:id="rId19"/>
    <p:sldId id="323" r:id="rId20"/>
    <p:sldId id="310" r:id="rId21"/>
    <p:sldId id="410" r:id="rId22"/>
    <p:sldId id="429" r:id="rId23"/>
    <p:sldId id="435" r:id="rId24"/>
    <p:sldId id="436" r:id="rId25"/>
    <p:sldId id="437" r:id="rId26"/>
    <p:sldId id="438" r:id="rId27"/>
    <p:sldId id="439" r:id="rId28"/>
    <p:sldId id="411" r:id="rId29"/>
    <p:sldId id="412" r:id="rId30"/>
    <p:sldId id="416" r:id="rId31"/>
    <p:sldId id="417" r:id="rId32"/>
    <p:sldId id="418" r:id="rId33"/>
    <p:sldId id="432" r:id="rId34"/>
    <p:sldId id="433" r:id="rId35"/>
    <p:sldId id="421" r:id="rId36"/>
    <p:sldId id="324" r:id="rId37"/>
    <p:sldId id="369" r:id="rId38"/>
    <p:sldId id="422" r:id="rId39"/>
    <p:sldId id="424" r:id="rId40"/>
    <p:sldId id="441" r:id="rId41"/>
    <p:sldId id="313" r:id="rId42"/>
    <p:sldId id="314" r:id="rId43"/>
    <p:sldId id="316" r:id="rId44"/>
    <p:sldId id="317" r:id="rId45"/>
    <p:sldId id="318" r:id="rId46"/>
    <p:sldId id="319" r:id="rId47"/>
    <p:sldId id="320" r:id="rId48"/>
    <p:sldId id="442" r:id="rId49"/>
    <p:sldId id="443" r:id="rId50"/>
    <p:sldId id="408" r:id="rId51"/>
    <p:sldId id="444" r:id="rId52"/>
    <p:sldId id="339" r:id="rId53"/>
    <p:sldId id="328" r:id="rId54"/>
    <p:sldId id="329" r:id="rId55"/>
    <p:sldId id="446" r:id="rId56"/>
    <p:sldId id="447" r:id="rId57"/>
    <p:sldId id="413" r:id="rId58"/>
    <p:sldId id="415" r:id="rId59"/>
    <p:sldId id="448" r:id="rId60"/>
    <p:sldId id="449" r:id="rId61"/>
    <p:sldId id="450" r:id="rId62"/>
    <p:sldId id="419" r:id="rId63"/>
    <p:sldId id="420" r:id="rId64"/>
    <p:sldId id="451" r:id="rId65"/>
    <p:sldId id="452" r:id="rId66"/>
    <p:sldId id="414" r:id="rId67"/>
    <p:sldId id="322" r:id="rId68"/>
    <p:sldId id="341" r:id="rId69"/>
    <p:sldId id="344" r:id="rId70"/>
    <p:sldId id="345" r:id="rId71"/>
    <p:sldId id="393" r:id="rId72"/>
    <p:sldId id="395" r:id="rId73"/>
    <p:sldId id="363" r:id="rId74"/>
    <p:sldId id="364" r:id="rId75"/>
    <p:sldId id="365" r:id="rId76"/>
    <p:sldId id="366" r:id="rId77"/>
    <p:sldId id="372" r:id="rId78"/>
    <p:sldId id="371" r:id="rId79"/>
    <p:sldId id="367" r:id="rId80"/>
    <p:sldId id="373" r:id="rId81"/>
    <p:sldId id="423" r:id="rId82"/>
    <p:sldId id="390" r:id="rId83"/>
    <p:sldId id="392" r:id="rId84"/>
    <p:sldId id="396" r:id="rId85"/>
    <p:sldId id="398" r:id="rId86"/>
    <p:sldId id="468" r:id="rId87"/>
    <p:sldId id="469" r:id="rId8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20" autoAdjust="0"/>
    <p:restoredTop sz="81956" autoAdjust="0"/>
  </p:normalViewPr>
  <p:slideViewPr>
    <p:cSldViewPr snapToGrid="0">
      <p:cViewPr varScale="1">
        <p:scale>
          <a:sx n="114" d="100"/>
          <a:sy n="114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805F0-ACEF-4B73-8961-549621F496B5}" type="datetimeFigureOut">
              <a:rPr lang="zh-TW" altLang="en-US" smtClean="0"/>
              <a:t>2023/1/26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4E241-AC2B-4112-B848-5C44B65E45C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929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6387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3977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8406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626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57868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7646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642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0139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8655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8" name="Google Shape;1168;p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0635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9603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1640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450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8914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766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DAE642-7F71-4208-B212-AD678FE45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5A0824D-10A2-432C-97F5-692C3C664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63FE6D9-D81F-461B-8FC4-9887B8E2F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24DAA-3C6E-41A5-A3C8-68DE86596504}" type="datetimeFigureOut">
              <a:rPr lang="zh-TW" altLang="en-US" smtClean="0"/>
              <a:t>2023/1/26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96370A-CD63-4454-AF34-0EC919EF6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3A2EF1C-4AD5-4FB2-8A45-AF21884CE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6798-ED36-4947-A84B-705737BFD4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8711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0D63F9-F063-41B0-8DAD-1CC4EFB27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12E7EEA-F73F-4997-BA88-3D1C30818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7F6AC5-A728-4F01-9F49-85F9427A5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24DAA-3C6E-41A5-A3C8-68DE86596504}" type="datetimeFigureOut">
              <a:rPr lang="zh-TW" altLang="en-US" smtClean="0"/>
              <a:t>2023/1/26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5B8B4C-9CB6-4EBD-9AFE-DCA578EC6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01DAABF-09FA-4C50-8C49-33489C04B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6798-ED36-4947-A84B-705737BFD4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869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A949B0D-E78D-4C4B-866A-BA3D477505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79E319F-5B92-4D88-B8D8-7D46AD156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B019D4-16FB-4AD6-86A7-197741205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24DAA-3C6E-41A5-A3C8-68DE86596504}" type="datetimeFigureOut">
              <a:rPr lang="zh-TW" altLang="en-US" smtClean="0"/>
              <a:t>2023/1/26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A441DE-60E9-46B3-B027-B8B4EFE65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46BDE1A-CDEB-4DF4-AA0B-E05079F1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6798-ED36-4947-A84B-705737BFD4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6306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F6D7E6-F0C9-433A-8032-AEA2E676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8043AC-F47C-46CE-9A8D-05CF5BA1F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670AFF9-3EA2-412B-B3F3-4BD149806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24DAA-3C6E-41A5-A3C8-68DE86596504}" type="datetimeFigureOut">
              <a:rPr lang="zh-TW" altLang="en-US" smtClean="0"/>
              <a:t>2023/1/26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9E1986-435D-47C7-94A3-8AF1D9060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D74FBFB-69B9-4833-9C9D-2F5F352BE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6798-ED36-4947-A84B-705737BFD4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522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8CD568-8959-41AA-A079-19C2F0078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01919B-968F-4121-ADE7-044226E46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541F16-7606-4373-B0B7-F15F88CED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24DAA-3C6E-41A5-A3C8-68DE86596504}" type="datetimeFigureOut">
              <a:rPr lang="zh-TW" altLang="en-US" smtClean="0"/>
              <a:t>2023/1/26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3124DA-9C4B-4264-B693-C8E1D6672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FC1E84-61F2-4223-9BEC-9FC1FEE97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6798-ED36-4947-A84B-705737BFD4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6947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08BA84-50DC-4216-9E54-57BC7309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1E6169-2B80-4EFC-B458-905D6CE9D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01C248B-48E4-4A45-9930-65F161391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0955A6E-3B35-43DF-8A15-E5135DB45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24DAA-3C6E-41A5-A3C8-68DE86596504}" type="datetimeFigureOut">
              <a:rPr lang="zh-TW" altLang="en-US" smtClean="0"/>
              <a:t>2023/1/26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E7A5406-2A7B-4B95-9C12-A6B5452FB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3045CD9-8DD8-46D7-90D7-D5F115B3B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6798-ED36-4947-A84B-705737BFD4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0572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A278D0-7ADF-4491-804E-0241890A7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DFB18C-95DD-437F-B6BB-61ADA3FB7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D1E1617-25CE-4AC6-94CB-1BDB1CECE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EBC47D1-4558-40A8-8202-84C71CDCD4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1AD0D95-BA7F-4E3E-8BF7-8318BA58D3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5B84418-3AE5-403B-8C1D-866BDE12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24DAA-3C6E-41A5-A3C8-68DE86596504}" type="datetimeFigureOut">
              <a:rPr lang="zh-TW" altLang="en-US" smtClean="0"/>
              <a:t>2023/1/26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FACBBA3-9D66-41E1-B186-19D340207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AE9D09F-0500-4A15-A4E4-6F0936802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6798-ED36-4947-A84B-705737BFD4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0423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785238-A17C-4FBF-B012-308FEDC8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E477B14-051C-4CCC-BB65-C39630EFE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24DAA-3C6E-41A5-A3C8-68DE86596504}" type="datetimeFigureOut">
              <a:rPr lang="zh-TW" altLang="en-US" smtClean="0"/>
              <a:t>2023/1/26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E9820CA-2BC6-46C8-9AA8-4BA98CC71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7BCA2A0-D64B-4B7F-8133-2A92E1D9C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6798-ED36-4947-A84B-705737BFD4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3062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80B6929-34C3-4C8B-AB6C-4FC44C7C1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24DAA-3C6E-41A5-A3C8-68DE86596504}" type="datetimeFigureOut">
              <a:rPr lang="zh-TW" altLang="en-US" smtClean="0"/>
              <a:t>2023/1/26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CAE7E75-73AF-4C9E-9E1A-969B56BA8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DEDDDA-76AC-41B2-9E13-21F3674F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6798-ED36-4947-A84B-705737BFD4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150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079F0B-4652-4848-8D90-830A7042B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4CD112-C7F6-407D-A1FB-C2CEC050C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2937613-FC57-4A9C-B8BD-B8603C971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26DB855-923A-4270-A400-359E2B92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24DAA-3C6E-41A5-A3C8-68DE86596504}" type="datetimeFigureOut">
              <a:rPr lang="zh-TW" altLang="en-US" smtClean="0"/>
              <a:t>2023/1/26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639439B-F906-4CEE-8C44-26B97726C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1DFB455-318E-4EC2-995E-BBF610D4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6798-ED36-4947-A84B-705737BFD4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1899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030C29-9821-42A7-9DEE-084A8AB36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B8EB14A-33D0-4D6C-9E87-108F30CB88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ED1032F-F985-4786-B341-EC3312277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9E1FBE8-2CDD-40EB-B050-4586F65C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24DAA-3C6E-41A5-A3C8-68DE86596504}" type="datetimeFigureOut">
              <a:rPr lang="zh-TW" altLang="en-US" smtClean="0"/>
              <a:t>2023/1/26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7F85B92-549F-4BF6-91BB-EC6FBDC5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289C6C4-ECF0-4F26-B817-E5A2CC6B7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6798-ED36-4947-A84B-705737BFD4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2583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80000"/>
                    </a14:imgEffect>
                    <a14:imgEffect>
                      <a14:brightnessContrast bright="-90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645A597-A40A-4FAF-8D78-6F72FE95E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21" y="136525"/>
            <a:ext cx="10515600" cy="614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016B24F-D6DC-47C1-BD70-7664C631E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37A64F3-ADCE-4747-9F09-426E23662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24DAA-3C6E-41A5-A3C8-68DE86596504}" type="datetimeFigureOut">
              <a:rPr lang="zh-TW" altLang="en-US" smtClean="0"/>
              <a:t>2023/1/26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8E0A3F-DCA6-42CE-BE2C-7889EC6A92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18DEEC-E458-4009-9A4C-26C780298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B6798-ED36-4947-A84B-705737BFD4F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5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ython.org/" TargetMode="Externa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github.com/JustinSDK/Python39Tutorial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www.sea-stat.com/wp-content/uploads/2021/05/Yves-Hilpisch-Python-for-Finance_-Mastering-Data-Driven-Finance-Book-OReilly-2018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w.alphacamp.co/blog/programming-for-beginn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iobe.com/tiobe-index/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8E7894-9118-47EA-BB1D-AB6D76FA74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4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零基礎上手</a:t>
            </a:r>
            <a:r>
              <a:rPr lang="en-US" altLang="zh-TW" sz="44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! Python </a:t>
            </a:r>
            <a:r>
              <a:rPr lang="zh-TW" altLang="en-US" sz="44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實戰班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289209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Why Python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75CE5417-264D-4F51-8BB9-18ADC157B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552" y="1611292"/>
            <a:ext cx="3564912" cy="27718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Easy to learn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Open Source &amp; Free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Cross Platform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Many Lib</a:t>
            </a:r>
          </a:p>
          <a:p>
            <a:pPr>
              <a:lnSpc>
                <a:spcPct val="150000"/>
              </a:lnSpc>
            </a:pP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833" y="984158"/>
            <a:ext cx="5872349" cy="42392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19200" y="5917699"/>
            <a:ext cx="10065143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25000"/>
              </a:lnSpc>
              <a:spcBef>
                <a:spcPts val="1200"/>
              </a:spcBef>
              <a:buSzPts val="1600"/>
              <a:buChar char="🠶"/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（補充：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2.7 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為較舊的版本，會有部份功能跟語法和 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3 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不同）</a:t>
            </a:r>
          </a:p>
        </p:txBody>
      </p:sp>
    </p:spTree>
    <p:extLst>
      <p:ext uri="{BB962C8B-B14F-4D97-AF65-F5344CB8AC3E}">
        <p14:creationId xmlns:p14="http://schemas.microsoft.com/office/powerpoint/2010/main" val="3567535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Python </a:t>
            </a:r>
            <a:r>
              <a:rPr lang="zh-TW" altLang="en-US" dirty="0"/>
              <a:t>與 其他語言的差異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12" y="1226128"/>
            <a:ext cx="7208575" cy="452326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424" y="3958223"/>
            <a:ext cx="2587075" cy="172911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424" y="1044058"/>
            <a:ext cx="2587075" cy="179405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323509" y="2908660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直譯器就像一個口譯者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所見即所得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8229424" y="5784264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編譯器就像一個翻譯者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換成另一個語言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40064" y="6060669"/>
            <a:ext cx="7105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bg1"/>
                </a:solidFill>
              </a:rPr>
              <a:t>https://its-okay.medium.com/%E7%9B%B4%E8%AD%AF%E5%BC%8F%E8%AA%9E%E8%A8%80-%E7%B7%A8%E8%AD%AF%E5%BC%8F%E8%AA%9E%E8%A8%80-javascript-811858292269</a:t>
            </a:r>
          </a:p>
        </p:txBody>
      </p:sp>
    </p:spTree>
    <p:extLst>
      <p:ext uri="{BB962C8B-B14F-4D97-AF65-F5344CB8AC3E}">
        <p14:creationId xmlns:p14="http://schemas.microsoft.com/office/powerpoint/2010/main" val="2477516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65"/>
          <p:cNvSpPr txBox="1">
            <a:spLocks noGrp="1"/>
          </p:cNvSpPr>
          <p:nvPr>
            <p:ph type="body" idx="1"/>
          </p:nvPr>
        </p:nvSpPr>
        <p:spPr>
          <a:xfrm>
            <a:off x="1397243" y="2155155"/>
            <a:ext cx="9397514" cy="341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下列敘述何者正確？</a:t>
            </a:r>
            <a:endParaRPr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Python 是一種程式語言，雖然適合初學者學習，但不太實用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具有「特定規則」的事情適合寫程式來讓電腦完成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只有電腦裡面會有程式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傳統電腦裡面沒有程式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C377344-DE38-435F-AA7E-6E8D58690C8C}"/>
              </a:ext>
            </a:extLst>
          </p:cNvPr>
          <p:cNvSpPr/>
          <p:nvPr/>
        </p:nvSpPr>
        <p:spPr>
          <a:xfrm>
            <a:off x="1326874" y="488295"/>
            <a:ext cx="1476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Quiz</a:t>
            </a:r>
            <a:endParaRPr lang="zh-TW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0029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6"/>
          <p:cNvSpPr txBox="1">
            <a:spLocks noGrp="1"/>
          </p:cNvSpPr>
          <p:nvPr>
            <p:ph type="body" idx="1"/>
          </p:nvPr>
        </p:nvSpPr>
        <p:spPr>
          <a:xfrm>
            <a:off x="1808988" y="2144995"/>
            <a:ext cx="9631172" cy="341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下列敘述何者正確？</a:t>
            </a:r>
            <a:endParaRPr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Python 是一種程式语言，雖然適合初學者學習，但不太實用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具有「特定規則」的事情適合寫程式來讓電腦完成</a:t>
            </a:r>
            <a:endParaRPr dirty="0">
              <a:solidFill>
                <a:schemeClr val="accent4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只有電腦裡面會有程式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傳統電腦裡面沒有程式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92056E2-3EFF-4247-8397-0F1B6DD5F7F9}"/>
              </a:ext>
            </a:extLst>
          </p:cNvPr>
          <p:cNvSpPr/>
          <p:nvPr/>
        </p:nvSpPr>
        <p:spPr>
          <a:xfrm>
            <a:off x="1439083" y="488295"/>
            <a:ext cx="12522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Ans</a:t>
            </a:r>
            <a:endParaRPr lang="zh-TW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984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8E7894-9118-47EA-BB1D-AB6D76FA7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1231"/>
            <a:ext cx="9144000" cy="1035538"/>
          </a:xfrm>
        </p:spPr>
        <p:txBody>
          <a:bodyPr>
            <a:normAutofit/>
          </a:bodyPr>
          <a:lstStyle/>
          <a:p>
            <a:r>
              <a:rPr lang="zh-TW" altLang="en-US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開發環境</a:t>
            </a:r>
            <a:endParaRPr lang="zh-TW" altLang="en-US" dirty="0"/>
          </a:p>
        </p:txBody>
      </p:sp>
      <p:pic>
        <p:nvPicPr>
          <p:cNvPr id="3" name="Google Shape;429;p22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705395">
            <a:off x="7957611" y="76920"/>
            <a:ext cx="4032042" cy="37025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6952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開發環境設定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75CE5417-264D-4F51-8BB9-18ADC157B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275" y="1058681"/>
            <a:ext cx="3564912" cy="79608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安裝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</a:p>
        </p:txBody>
      </p:sp>
      <p:pic>
        <p:nvPicPr>
          <p:cNvPr id="5" name="Google Shape;435;p23" descr="一張含有 螢幕擷取畫面, 監視器, 黑色, 螢幕 的圖片&#10;&#10;自動產生的描述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55980" y="222678"/>
            <a:ext cx="6321690" cy="33267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37;p23"/>
          <p:cNvSpPr/>
          <p:nvPr/>
        </p:nvSpPr>
        <p:spPr>
          <a:xfrm>
            <a:off x="6960969" y="914780"/>
            <a:ext cx="537027" cy="33558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38;p23"/>
          <p:cNvSpPr/>
          <p:nvPr/>
        </p:nvSpPr>
        <p:spPr>
          <a:xfrm rot="13611361">
            <a:off x="6306487" y="1290638"/>
            <a:ext cx="753035" cy="69028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Google Shape;48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898" y="2517910"/>
            <a:ext cx="2379058" cy="39124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81;p28"/>
          <p:cNvSpPr/>
          <p:nvPr/>
        </p:nvSpPr>
        <p:spPr>
          <a:xfrm>
            <a:off x="1254966" y="2885712"/>
            <a:ext cx="1859990" cy="29040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482;p28"/>
          <p:cNvSpPr/>
          <p:nvPr/>
        </p:nvSpPr>
        <p:spPr>
          <a:xfrm rot="7610358">
            <a:off x="3002378" y="3121559"/>
            <a:ext cx="753035" cy="69028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48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5099" y="3713127"/>
            <a:ext cx="4832922" cy="28012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矩形 11"/>
          <p:cNvSpPr/>
          <p:nvPr/>
        </p:nvSpPr>
        <p:spPr>
          <a:xfrm>
            <a:off x="499841" y="1635779"/>
            <a:ext cx="3289170" cy="4069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125000"/>
              </a:lnSpc>
              <a:spcBef>
                <a:spcPts val="1200"/>
              </a:spcBef>
              <a:buSzPts val="1600"/>
            </a:pPr>
            <a:r>
              <a:rPr lang="en-US" altLang="zh-TW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5"/>
              </a:rPr>
              <a:t>https://www.python.org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5765099" y="6149947"/>
            <a:ext cx="2280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Command Line</a:t>
            </a:r>
            <a:endParaRPr lang="zh-TW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297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開發環境比較</a:t>
            </a:r>
          </a:p>
        </p:txBody>
      </p:sp>
      <p:sp>
        <p:nvSpPr>
          <p:cNvPr id="4" name="Google Shape;534;p35"/>
          <p:cNvSpPr txBox="1">
            <a:spLocks/>
          </p:cNvSpPr>
          <p:nvPr/>
        </p:nvSpPr>
        <p:spPr>
          <a:xfrm>
            <a:off x="505728" y="939915"/>
            <a:ext cx="8915400" cy="18050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5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🠶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線上開發器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Colab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lnSpc>
                <a:spcPct val="125000"/>
              </a:lnSpc>
              <a:spcBef>
                <a:spcPts val="1200"/>
              </a:spcBef>
              <a:buSzPts val="1600"/>
              <a:buNone/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快速、方便、免安裝</a:t>
            </a:r>
          </a:p>
          <a:p>
            <a:pPr marL="457200" lvl="1" indent="0">
              <a:lnSpc>
                <a:spcPct val="125000"/>
              </a:lnSpc>
              <a:spcBef>
                <a:spcPts val="1200"/>
              </a:spcBef>
              <a:buSzPts val="1600"/>
              <a:buNone/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不適合正式開發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5" name="Google Shape;534;p35"/>
          <p:cNvSpPr txBox="1">
            <a:spLocks/>
          </p:cNvSpPr>
          <p:nvPr/>
        </p:nvSpPr>
        <p:spPr>
          <a:xfrm>
            <a:off x="505728" y="2852333"/>
            <a:ext cx="8915400" cy="18050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5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🠶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整合開發環境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PyCharm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altLang="zh-TW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Jupyter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US" altLang="zh-TW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Spyder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lnSpc>
                <a:spcPct val="125000"/>
              </a:lnSpc>
              <a:spcBef>
                <a:spcPts val="1200"/>
              </a:spcBef>
              <a:buSzPts val="1600"/>
              <a:buNone/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整合除錯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程式碼提示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等多功能</a:t>
            </a:r>
          </a:p>
          <a:p>
            <a:pPr marL="457200" lvl="1" indent="0">
              <a:lnSpc>
                <a:spcPct val="125000"/>
              </a:lnSpc>
              <a:spcBef>
                <a:spcPts val="1200"/>
              </a:spcBef>
              <a:buSzPts val="1600"/>
              <a:buNone/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品牌眾多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6" name="乘號 5"/>
          <p:cNvSpPr/>
          <p:nvPr/>
        </p:nvSpPr>
        <p:spPr>
          <a:xfrm>
            <a:off x="655455" y="2094642"/>
            <a:ext cx="445061" cy="46933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乘號 6"/>
          <p:cNvSpPr/>
          <p:nvPr/>
        </p:nvSpPr>
        <p:spPr>
          <a:xfrm>
            <a:off x="655455" y="4043474"/>
            <a:ext cx="445061" cy="46933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五角星形 7"/>
          <p:cNvSpPr/>
          <p:nvPr/>
        </p:nvSpPr>
        <p:spPr>
          <a:xfrm>
            <a:off x="635224" y="1580416"/>
            <a:ext cx="465292" cy="410395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五角星形 8"/>
          <p:cNvSpPr/>
          <p:nvPr/>
        </p:nvSpPr>
        <p:spPr>
          <a:xfrm>
            <a:off x="635224" y="3488506"/>
            <a:ext cx="465292" cy="410395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Google Shape;534;p35"/>
          <p:cNvSpPr txBox="1">
            <a:spLocks/>
          </p:cNvSpPr>
          <p:nvPr/>
        </p:nvSpPr>
        <p:spPr>
          <a:xfrm>
            <a:off x="505728" y="4873994"/>
            <a:ext cx="8915400" cy="180505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5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🠶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多元整合開發平台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Anaconda, </a:t>
            </a:r>
            <a:r>
              <a:rPr lang="en-US" altLang="zh-TW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conda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lnSpc>
                <a:spcPct val="125000"/>
              </a:lnSpc>
              <a:spcBef>
                <a:spcPts val="1200"/>
              </a:spcBef>
              <a:buSzPts val="1600"/>
              <a:buNone/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整合多種開發環境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整合套件與環境管理系統</a:t>
            </a:r>
          </a:p>
          <a:p>
            <a:pPr marL="457200" lvl="1" indent="0">
              <a:lnSpc>
                <a:spcPct val="125000"/>
              </a:lnSpc>
              <a:spcBef>
                <a:spcPts val="1200"/>
              </a:spcBef>
              <a:buSzPts val="1600"/>
              <a:buNone/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檔案龐大</a:t>
            </a:r>
            <a:endParaRPr lang="zh-TW" altLang="en-US" sz="2000" dirty="0">
              <a:solidFill>
                <a:schemeClr val="dk1"/>
              </a:solidFill>
            </a:endParaRPr>
          </a:p>
        </p:txBody>
      </p:sp>
      <p:sp>
        <p:nvSpPr>
          <p:cNvPr id="11" name="乘號 10"/>
          <p:cNvSpPr/>
          <p:nvPr/>
        </p:nvSpPr>
        <p:spPr>
          <a:xfrm>
            <a:off x="655455" y="6051229"/>
            <a:ext cx="445061" cy="46933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五角星形 11"/>
          <p:cNvSpPr/>
          <p:nvPr/>
        </p:nvSpPr>
        <p:spPr>
          <a:xfrm>
            <a:off x="635224" y="5496261"/>
            <a:ext cx="465292" cy="410395"/>
          </a:xfrm>
          <a:prstGeom prst="star5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911" y="1472971"/>
            <a:ext cx="2420555" cy="145540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263" y="2700686"/>
            <a:ext cx="2433084" cy="132417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1912" y="3684992"/>
            <a:ext cx="2420555" cy="150806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7263" y="63464"/>
            <a:ext cx="2433084" cy="139811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7263" y="5263965"/>
            <a:ext cx="2433084" cy="1498535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2A3BA2-1509-41EE-B7A2-8723DFC942F6}"/>
              </a:ext>
            </a:extLst>
          </p:cNvPr>
          <p:cNvSpPr txBox="1"/>
          <p:nvPr/>
        </p:nvSpPr>
        <p:spPr>
          <a:xfrm>
            <a:off x="7251911" y="2473647"/>
            <a:ext cx="1381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Spyder</a:t>
            </a:r>
            <a:endParaRPr lang="zh-TW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E2A3BA2-1509-41EE-B7A2-8723DFC942F6}"/>
              </a:ext>
            </a:extLst>
          </p:cNvPr>
          <p:cNvSpPr txBox="1"/>
          <p:nvPr/>
        </p:nvSpPr>
        <p:spPr>
          <a:xfrm>
            <a:off x="9707263" y="3624748"/>
            <a:ext cx="1501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Jupyter</a:t>
            </a:r>
            <a:endParaRPr lang="zh-TW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E2A3BA2-1509-41EE-B7A2-8723DFC942F6}"/>
              </a:ext>
            </a:extLst>
          </p:cNvPr>
          <p:cNvSpPr txBox="1"/>
          <p:nvPr/>
        </p:nvSpPr>
        <p:spPr>
          <a:xfrm>
            <a:off x="7217116" y="4786174"/>
            <a:ext cx="1607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Pycharm</a:t>
            </a:r>
            <a:endParaRPr lang="zh-TW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E2A3BA2-1509-41EE-B7A2-8723DFC942F6}"/>
              </a:ext>
            </a:extLst>
          </p:cNvPr>
          <p:cNvSpPr txBox="1"/>
          <p:nvPr/>
        </p:nvSpPr>
        <p:spPr>
          <a:xfrm>
            <a:off x="9672466" y="1107618"/>
            <a:ext cx="1501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Colab</a:t>
            </a:r>
            <a:endParaRPr lang="zh-TW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E2A3BA2-1509-41EE-B7A2-8723DFC942F6}"/>
              </a:ext>
            </a:extLst>
          </p:cNvPr>
          <p:cNvSpPr txBox="1"/>
          <p:nvPr/>
        </p:nvSpPr>
        <p:spPr>
          <a:xfrm>
            <a:off x="9672466" y="6409525"/>
            <a:ext cx="1501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endParaRPr lang="zh-TW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5290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好用的</a:t>
            </a:r>
            <a:r>
              <a:rPr lang="en-US" altLang="zh-TW" dirty="0" err="1"/>
              <a:t>Colab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75CE5417-264D-4F51-8BB9-18ADC157B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760" y="1094456"/>
            <a:ext cx="10760844" cy="38651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Colab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全名為「</a:t>
            </a:r>
            <a:r>
              <a:rPr lang="en-US" altLang="zh-TW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Colaboratory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」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 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可讓你在瀏覽器中編寫及執行 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程式碼</a:t>
            </a:r>
            <a:endParaRPr lang="en-US" altLang="zh-TW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不必進行任何設定</a:t>
            </a:r>
            <a:endParaRPr lang="en-US" altLang="zh-TW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只需要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google 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帳號</a:t>
            </a:r>
            <a:endParaRPr lang="en-US" altLang="zh-TW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免費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 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GPU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CPU 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179" y="3921658"/>
            <a:ext cx="4800599" cy="207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96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3E2A3BA2-1509-41EE-B7A2-8723DFC942F6}"/>
              </a:ext>
            </a:extLst>
          </p:cNvPr>
          <p:cNvSpPr txBox="1"/>
          <p:nvPr/>
        </p:nvSpPr>
        <p:spPr>
          <a:xfrm>
            <a:off x="134178" y="91332"/>
            <a:ext cx="6674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從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Google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搜尋</a:t>
            </a:r>
            <a:r>
              <a:rPr lang="en-US" altLang="zh-TW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Colab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新增或開啟檔案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448" y="140523"/>
            <a:ext cx="3780100" cy="257867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E2A3BA2-1509-41EE-B7A2-8723DFC942F6}"/>
              </a:ext>
            </a:extLst>
          </p:cNvPr>
          <p:cNvSpPr txBox="1"/>
          <p:nvPr/>
        </p:nvSpPr>
        <p:spPr>
          <a:xfrm>
            <a:off x="168965" y="2768387"/>
            <a:ext cx="6674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從 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Google 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雲端資料夾開啟 </a:t>
            </a:r>
            <a:r>
              <a:rPr lang="en-US" altLang="zh-TW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Colab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447" y="3350498"/>
            <a:ext cx="3801105" cy="326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25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752" y="824948"/>
            <a:ext cx="9550162" cy="5365427"/>
          </a:xfrm>
          <a:prstGeom prst="rect">
            <a:avLst/>
          </a:prstGeom>
        </p:spPr>
      </p:pic>
      <p:sp>
        <p:nvSpPr>
          <p:cNvPr id="5" name="圓角矩形 4"/>
          <p:cNvSpPr/>
          <p:nvPr/>
        </p:nvSpPr>
        <p:spPr>
          <a:xfrm>
            <a:off x="2887317" y="775252"/>
            <a:ext cx="1326874" cy="2683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E2A3BA2-1509-41EE-B7A2-8723DFC942F6}"/>
              </a:ext>
            </a:extLst>
          </p:cNvPr>
          <p:cNvSpPr txBox="1"/>
          <p:nvPr/>
        </p:nvSpPr>
        <p:spPr>
          <a:xfrm>
            <a:off x="2802005" y="313587"/>
            <a:ext cx="1497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更改檔名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2802005" y="1583635"/>
            <a:ext cx="413304" cy="2683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3265004" y="1401417"/>
            <a:ext cx="8706677" cy="6029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E2A3BA2-1509-41EE-B7A2-8723DFC942F6}"/>
              </a:ext>
            </a:extLst>
          </p:cNvPr>
          <p:cNvSpPr txBox="1"/>
          <p:nvPr/>
        </p:nvSpPr>
        <p:spPr>
          <a:xfrm>
            <a:off x="6869593" y="2004392"/>
            <a:ext cx="232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程式編輯區塊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E2A3BA2-1509-41EE-B7A2-8723DFC942F6}"/>
              </a:ext>
            </a:extLst>
          </p:cNvPr>
          <p:cNvSpPr txBox="1"/>
          <p:nvPr/>
        </p:nvSpPr>
        <p:spPr>
          <a:xfrm>
            <a:off x="2802005" y="2004391"/>
            <a:ext cx="2324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執行程式</a:t>
            </a:r>
          </a:p>
        </p:txBody>
      </p:sp>
      <p:sp>
        <p:nvSpPr>
          <p:cNvPr id="12" name="圓角矩形 11"/>
          <p:cNvSpPr/>
          <p:nvPr/>
        </p:nvSpPr>
        <p:spPr>
          <a:xfrm>
            <a:off x="2440057" y="1851992"/>
            <a:ext cx="269028" cy="2683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00" y="1401417"/>
            <a:ext cx="1981214" cy="1214446"/>
          </a:xfrm>
          <a:prstGeom prst="rect">
            <a:avLst/>
          </a:prstGeom>
          <a:ln w="381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E2A3BA2-1509-41EE-B7A2-8723DFC942F6}"/>
              </a:ext>
            </a:extLst>
          </p:cNvPr>
          <p:cNvSpPr txBox="1"/>
          <p:nvPr/>
        </p:nvSpPr>
        <p:spPr>
          <a:xfrm>
            <a:off x="433979" y="2662247"/>
            <a:ext cx="1504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變數視窗</a:t>
            </a:r>
          </a:p>
        </p:txBody>
      </p:sp>
      <p:sp>
        <p:nvSpPr>
          <p:cNvPr id="16" name="圓角矩形 15"/>
          <p:cNvSpPr/>
          <p:nvPr/>
        </p:nvSpPr>
        <p:spPr>
          <a:xfrm>
            <a:off x="2440057" y="2120348"/>
            <a:ext cx="269028" cy="27166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82" y="3519766"/>
            <a:ext cx="1938352" cy="1023945"/>
          </a:xfrm>
          <a:prstGeom prst="rect">
            <a:avLst/>
          </a:prstGeom>
          <a:ln w="38100" cap="sq">
            <a:solidFill>
              <a:schemeClr val="accent4">
                <a:lumMod val="7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2A3BA2-1509-41EE-B7A2-8723DFC942F6}"/>
              </a:ext>
            </a:extLst>
          </p:cNvPr>
          <p:cNvSpPr txBox="1"/>
          <p:nvPr/>
        </p:nvSpPr>
        <p:spPr>
          <a:xfrm>
            <a:off x="448714" y="4629022"/>
            <a:ext cx="1504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檔案視窗</a:t>
            </a:r>
          </a:p>
        </p:txBody>
      </p:sp>
    </p:spTree>
    <p:extLst>
      <p:ext uri="{BB962C8B-B14F-4D97-AF65-F5344CB8AC3E}">
        <p14:creationId xmlns:p14="http://schemas.microsoft.com/office/powerpoint/2010/main" val="2017342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75CE5417-264D-4F51-8BB9-18ADC157B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283" y="1059670"/>
            <a:ext cx="7609513" cy="258115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2020 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中央大學大氣物理學博士候選人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2018-2021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安吉氣象資訊 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專案經理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2021-2022 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和碩集團 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軟體工程師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2022-now 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陽明海運 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網站全端工程師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08CF5C3-F70C-40E6-8411-F0DE048D0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743" y="290294"/>
            <a:ext cx="3031746" cy="3031746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3CFE219-F072-4268-A036-3EECEEDFB7F7}"/>
              </a:ext>
            </a:extLst>
          </p:cNvPr>
          <p:cNvSpPr txBox="1">
            <a:spLocks/>
          </p:cNvSpPr>
          <p:nvPr/>
        </p:nvSpPr>
        <p:spPr>
          <a:xfrm>
            <a:off x="661465" y="4430922"/>
            <a:ext cx="9747308" cy="604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C/C++, C#, Fortran, Python, MATLAB, JavaScript, HTML5/CSS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E2A3BA2-1509-41EE-B7A2-8723DFC942F6}"/>
              </a:ext>
            </a:extLst>
          </p:cNvPr>
          <p:cNvSpPr txBox="1"/>
          <p:nvPr/>
        </p:nvSpPr>
        <p:spPr>
          <a:xfrm>
            <a:off x="594615" y="3893525"/>
            <a:ext cx="4085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程式語言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666F84E-6D35-43A4-B6C5-CE140200435E}"/>
              </a:ext>
            </a:extLst>
          </p:cNvPr>
          <p:cNvSpPr txBox="1">
            <a:spLocks/>
          </p:cNvSpPr>
          <p:nvPr/>
        </p:nvSpPr>
        <p:spPr>
          <a:xfrm>
            <a:off x="661465" y="5613769"/>
            <a:ext cx="9747308" cy="604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數值模擬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深度學習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軟體開發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網站開發</a:t>
            </a:r>
            <a:endParaRPr lang="en-US" altLang="zh-TW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16774BF-2BBB-4861-AA4A-E778185ABF8B}"/>
              </a:ext>
            </a:extLst>
          </p:cNvPr>
          <p:cNvSpPr txBox="1"/>
          <p:nvPr/>
        </p:nvSpPr>
        <p:spPr>
          <a:xfrm>
            <a:off x="594615" y="5076372"/>
            <a:ext cx="4085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專長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E2A3BA2-1509-41EE-B7A2-8723DFC942F6}"/>
              </a:ext>
            </a:extLst>
          </p:cNvPr>
          <p:cNvSpPr txBox="1"/>
          <p:nvPr/>
        </p:nvSpPr>
        <p:spPr>
          <a:xfrm>
            <a:off x="3997111" y="344749"/>
            <a:ext cx="4085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黃熠程 </a:t>
            </a:r>
            <a:r>
              <a:rPr lang="en-US" altLang="zh-TW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Miller</a:t>
            </a:r>
            <a:endParaRPr lang="zh-TW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601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82421" y="136525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寫下第一行程式碼</a:t>
            </a: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821116" y="1245535"/>
            <a:ext cx="3928687" cy="24242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zh-TW" altLang="en-US" sz="25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流傳許久的都市傳說</a:t>
            </a:r>
            <a:r>
              <a:rPr lang="en-US" altLang="zh-TW" sz="25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…</a:t>
            </a:r>
          </a:p>
          <a:p>
            <a:endParaRPr lang="en-US" altLang="zh-TW" sz="25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zh-TW" altLang="en-US" sz="25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在學新的程式語言的時候</a:t>
            </a:r>
            <a:br>
              <a:rPr lang="zh-TW" altLang="en-US" sz="2500" dirty="0">
                <a:solidFill>
                  <a:schemeClr val="accent4">
                    <a:lumMod val="20000"/>
                    <a:lumOff val="80000"/>
                  </a:schemeClr>
                </a:solidFill>
              </a:rPr>
            </a:br>
            <a:r>
              <a:rPr lang="zh-TW" altLang="en-US" sz="25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一定要先寫</a:t>
            </a:r>
            <a:r>
              <a:rPr lang="zh-TW" altLang="en-US" sz="2500" dirty="0">
                <a:solidFill>
                  <a:schemeClr val="accent4">
                    <a:lumMod val="20000"/>
                    <a:lumOff val="80000"/>
                  </a:schemeClr>
                </a:solidFill>
                <a:cs typeface="Arial"/>
                <a:sym typeface="Arial"/>
              </a:rPr>
              <a:t>“</a:t>
            </a:r>
            <a:r>
              <a:rPr lang="en-US" altLang="zh-TW" sz="2500" dirty="0">
                <a:solidFill>
                  <a:schemeClr val="accent4">
                    <a:lumMod val="20000"/>
                    <a:lumOff val="80000"/>
                  </a:schemeClr>
                </a:solidFill>
                <a:cs typeface="Arial"/>
                <a:sym typeface="Arial"/>
              </a:rPr>
              <a:t>Hello World!”</a:t>
            </a:r>
            <a:br>
              <a:rPr lang="en-US" altLang="zh-TW" sz="2500" dirty="0">
                <a:solidFill>
                  <a:schemeClr val="accent4">
                    <a:lumMod val="20000"/>
                    <a:lumOff val="80000"/>
                  </a:schemeClr>
                </a:solidFill>
                <a:cs typeface="Arial"/>
                <a:sym typeface="Arial"/>
              </a:rPr>
            </a:br>
            <a:r>
              <a:rPr lang="zh-TW" altLang="en-US" sz="2500" dirty="0">
                <a:solidFill>
                  <a:schemeClr val="accent4">
                    <a:lumMod val="20000"/>
                    <a:lumOff val="80000"/>
                  </a:schemeClr>
                </a:solidFill>
                <a:cs typeface="Arial"/>
                <a:sym typeface="Arial"/>
              </a:rPr>
              <a:t>不然就會學不好</a:t>
            </a:r>
            <a:endParaRPr lang="zh-TW" altLang="en-US" sz="25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endParaRPr lang="zh-TW" altLang="en-US" sz="28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83" y="4266166"/>
            <a:ext cx="3796272" cy="118786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726" y="101150"/>
            <a:ext cx="2302458" cy="294778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54633" y="3111477"/>
            <a:ext cx="4564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https://zh.m.wikipedia.org/zh-tw/Hello_World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726" y="3771899"/>
            <a:ext cx="2273862" cy="206927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364735" y="5947596"/>
            <a:ext cx="1944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Brian Kernighan</a:t>
            </a:r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0383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err="1"/>
              <a:t>Colab</a:t>
            </a:r>
            <a:r>
              <a:rPr lang="en-US" altLang="zh-TW" dirty="0"/>
              <a:t> </a:t>
            </a:r>
            <a:r>
              <a:rPr lang="zh-TW" altLang="en-US" dirty="0"/>
              <a:t>優點與缺點</a:t>
            </a:r>
          </a:p>
        </p:txBody>
      </p:sp>
      <p:sp>
        <p:nvSpPr>
          <p:cNvPr id="5" name="Google Shape;534;p35"/>
          <p:cNvSpPr txBox="1">
            <a:spLocks/>
          </p:cNvSpPr>
          <p:nvPr/>
        </p:nvSpPr>
        <p:spPr>
          <a:xfrm>
            <a:off x="1501048" y="1451990"/>
            <a:ext cx="8915400" cy="471300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5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🠶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優點</a:t>
            </a:r>
          </a:p>
          <a:p>
            <a:pPr marL="742950" lvl="1" indent="-285750">
              <a:lnSpc>
                <a:spcPct val="125000"/>
              </a:lnSpc>
              <a:spcBef>
                <a:spcPts val="1200"/>
              </a:spcBef>
              <a:buSzPts val="1600"/>
              <a:buFont typeface="Arial" panose="020B0604020202020204" pitchFamily="34" charset="0"/>
              <a:buChar char="🠶"/>
            </a:pP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快速、方便</a:t>
            </a:r>
          </a:p>
          <a:p>
            <a:pPr marL="742950" lvl="1" indent="-285750">
              <a:lnSpc>
                <a:spcPct val="125000"/>
              </a:lnSpc>
              <a:spcBef>
                <a:spcPts val="1200"/>
              </a:spcBef>
              <a:buSzPts val="1600"/>
              <a:buFont typeface="Arial" panose="020B0604020202020204" pitchFamily="34" charset="0"/>
              <a:buChar char="🠶"/>
            </a:pP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免事先安裝任何東西，只需要有適合的瀏覽器</a:t>
            </a:r>
          </a:p>
          <a:p>
            <a:pPr marL="742950" lvl="1" indent="-285750">
              <a:lnSpc>
                <a:spcPct val="125000"/>
              </a:lnSpc>
              <a:spcBef>
                <a:spcPts val="1200"/>
              </a:spcBef>
              <a:buSzPts val="1600"/>
              <a:buFont typeface="Arial" panose="020B0604020202020204" pitchFamily="34" charset="0"/>
              <a:buChar char="🠶"/>
            </a:pP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適合在手邊沒有安裝好開發環境的電腦，卻有急迫的需求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lnSpc>
                <a:spcPct val="125000"/>
              </a:lnSpc>
              <a:spcBef>
                <a:spcPts val="1200"/>
              </a:spcBef>
              <a:buSzPts val="1600"/>
              <a:buNone/>
            </a:pPr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spcBef>
                <a:spcPts val="1200"/>
              </a:spcBef>
              <a:buSzPts val="1800"/>
              <a:buFont typeface="Arial" panose="020B0604020202020204" pitchFamily="34" charset="0"/>
              <a:buChar char="🠶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缺點</a:t>
            </a:r>
          </a:p>
          <a:p>
            <a:pPr marL="742950" lvl="1" indent="-285750">
              <a:lnSpc>
                <a:spcPct val="125000"/>
              </a:lnSpc>
              <a:spcBef>
                <a:spcPts val="1200"/>
              </a:spcBef>
              <a:buSzPts val="1600"/>
              <a:buFont typeface="Arial" panose="020B0604020202020204" pitchFamily="34" charset="0"/>
              <a:buChar char="🠶"/>
            </a:pP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需要另外把寫好的程式碼下載下來</a:t>
            </a:r>
          </a:p>
          <a:p>
            <a:pPr marL="742950" lvl="1" indent="-285750">
              <a:lnSpc>
                <a:spcPct val="125000"/>
              </a:lnSpc>
              <a:spcBef>
                <a:spcPts val="1200"/>
              </a:spcBef>
              <a:buSzPts val="1600"/>
              <a:buFont typeface="Arial" panose="020B0604020202020204" pitchFamily="34" charset="0"/>
              <a:buChar char="🠶"/>
            </a:pP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不適合正式開發，有長期需求還是建議安裝</a:t>
            </a:r>
            <a:r>
              <a:rPr lang="zh-TW" altLang="en-US" dirty="0">
                <a:solidFill>
                  <a:schemeClr val="dk1"/>
                </a:solidFill>
              </a:rPr>
              <a:t>開發環境</a:t>
            </a:r>
          </a:p>
          <a:p>
            <a:pPr marL="742950" lvl="1" indent="-285750">
              <a:lnSpc>
                <a:spcPct val="125000"/>
              </a:lnSpc>
              <a:spcBef>
                <a:spcPts val="1200"/>
              </a:spcBef>
              <a:buSzPts val="1600"/>
              <a:buFont typeface="Arial" panose="020B0604020202020204" pitchFamily="34" charset="0"/>
              <a:buChar char="🠶"/>
            </a:pPr>
            <a:r>
              <a:rPr lang="zh-TW" altLang="en-US" dirty="0">
                <a:solidFill>
                  <a:schemeClr val="dk1"/>
                </a:solidFill>
              </a:rPr>
              <a:t>需要網路，沒有網路就不能撰寫程式碼了</a:t>
            </a:r>
          </a:p>
        </p:txBody>
      </p:sp>
    </p:spTree>
    <p:extLst>
      <p:ext uri="{BB962C8B-B14F-4D97-AF65-F5344CB8AC3E}">
        <p14:creationId xmlns:p14="http://schemas.microsoft.com/office/powerpoint/2010/main" val="860911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專業感十足的</a:t>
            </a:r>
            <a:r>
              <a:rPr lang="en-US" altLang="zh-TW" dirty="0"/>
              <a:t>IDE</a:t>
            </a:r>
            <a:r>
              <a:rPr lang="zh-TW" altLang="en-US" dirty="0"/>
              <a:t> </a:t>
            </a: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 err="1"/>
              <a:t>PyCharm</a:t>
            </a:r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83" y="1359463"/>
            <a:ext cx="7023539" cy="4375838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E2A3BA2-1509-41EE-B7A2-8723DFC942F6}"/>
              </a:ext>
            </a:extLst>
          </p:cNvPr>
          <p:cNvSpPr txBox="1"/>
          <p:nvPr/>
        </p:nvSpPr>
        <p:spPr>
          <a:xfrm>
            <a:off x="4990398" y="5009531"/>
            <a:ext cx="2046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Pycharm</a:t>
            </a:r>
            <a:endParaRPr lang="zh-TW" altLang="en-US" sz="28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75CE5417-264D-4F51-8BB9-18ADC157B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5526" y="1671128"/>
            <a:ext cx="4115482" cy="375250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整合多種套件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語法提示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整合多元視窗與檔案總管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除錯功能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執行斷點 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(break point)</a:t>
            </a:r>
          </a:p>
        </p:txBody>
      </p:sp>
      <p:grpSp>
        <p:nvGrpSpPr>
          <p:cNvPr id="10" name="群組 9"/>
          <p:cNvGrpSpPr/>
          <p:nvPr/>
        </p:nvGrpSpPr>
        <p:grpSpPr>
          <a:xfrm rot="1685334">
            <a:off x="10505947" y="2695"/>
            <a:ext cx="1900389" cy="1345262"/>
            <a:chOff x="9948814" y="1425227"/>
            <a:chExt cx="1600212" cy="1062045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948814" y="1425227"/>
              <a:ext cx="1600212" cy="1062045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41483" y="1664026"/>
              <a:ext cx="636513" cy="618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1580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76" y="1361301"/>
            <a:ext cx="6069306" cy="3863840"/>
          </a:xfrm>
          <a:prstGeom prst="rect">
            <a:avLst/>
          </a:prstGeom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82421" y="136525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en-US" altLang="zh-TW" dirty="0" err="1"/>
              <a:t>PyCharm</a:t>
            </a:r>
            <a:endParaRPr lang="zh-TW" altLang="en-US" dirty="0"/>
          </a:p>
        </p:txBody>
      </p:sp>
      <p:sp>
        <p:nvSpPr>
          <p:cNvPr id="10" name="Google Shape;596;p43"/>
          <p:cNvSpPr/>
          <p:nvPr/>
        </p:nvSpPr>
        <p:spPr>
          <a:xfrm>
            <a:off x="5401096" y="1260759"/>
            <a:ext cx="888041" cy="43264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597;p43"/>
          <p:cNvSpPr/>
          <p:nvPr/>
        </p:nvSpPr>
        <p:spPr>
          <a:xfrm rot="12962504">
            <a:off x="4811376" y="1707870"/>
            <a:ext cx="753035" cy="69028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56010" y="5325683"/>
            <a:ext cx="4248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https://www.jetbrains.com/pycharm/</a:t>
            </a:r>
          </a:p>
        </p:txBody>
      </p:sp>
      <p:sp>
        <p:nvSpPr>
          <p:cNvPr id="13" name="Google Shape;596;p43"/>
          <p:cNvSpPr/>
          <p:nvPr/>
        </p:nvSpPr>
        <p:spPr>
          <a:xfrm>
            <a:off x="2839995" y="3357125"/>
            <a:ext cx="888041" cy="43264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455" y="1802157"/>
            <a:ext cx="5748380" cy="3109935"/>
          </a:xfrm>
          <a:prstGeom prst="rect">
            <a:avLst/>
          </a:prstGeom>
        </p:spPr>
      </p:pic>
      <p:sp>
        <p:nvSpPr>
          <p:cNvPr id="15" name="Google Shape;596;p43"/>
          <p:cNvSpPr/>
          <p:nvPr/>
        </p:nvSpPr>
        <p:spPr>
          <a:xfrm>
            <a:off x="10246876" y="3357124"/>
            <a:ext cx="888041" cy="43264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597;p43"/>
          <p:cNvSpPr/>
          <p:nvPr/>
        </p:nvSpPr>
        <p:spPr>
          <a:xfrm rot="12962504">
            <a:off x="10037482" y="3945238"/>
            <a:ext cx="753035" cy="69028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0057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82421" y="136525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en-US" altLang="zh-TW" dirty="0" err="1"/>
              <a:t>PyCharm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87" y="934286"/>
            <a:ext cx="3270203" cy="242628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821" y="931249"/>
            <a:ext cx="3221995" cy="24262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850" y="931249"/>
            <a:ext cx="3252257" cy="2429317"/>
          </a:xfrm>
          <a:prstGeom prst="rect">
            <a:avLst/>
          </a:prstGeom>
        </p:spPr>
      </p:pic>
      <p:sp>
        <p:nvSpPr>
          <p:cNvPr id="17" name="Google Shape;596;p43"/>
          <p:cNvSpPr/>
          <p:nvPr/>
        </p:nvSpPr>
        <p:spPr>
          <a:xfrm>
            <a:off x="2540899" y="3066881"/>
            <a:ext cx="616621" cy="29064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597;p43"/>
          <p:cNvSpPr/>
          <p:nvPr/>
        </p:nvSpPr>
        <p:spPr>
          <a:xfrm rot="18718176">
            <a:off x="1816563" y="2531188"/>
            <a:ext cx="753035" cy="69028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596;p43"/>
          <p:cNvSpPr/>
          <p:nvPr/>
        </p:nvSpPr>
        <p:spPr>
          <a:xfrm>
            <a:off x="6537536" y="3016979"/>
            <a:ext cx="616621" cy="29064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597;p43"/>
          <p:cNvSpPr/>
          <p:nvPr/>
        </p:nvSpPr>
        <p:spPr>
          <a:xfrm rot="18718176">
            <a:off x="5796053" y="2451737"/>
            <a:ext cx="753035" cy="69028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596;p43"/>
          <p:cNvSpPr/>
          <p:nvPr/>
        </p:nvSpPr>
        <p:spPr>
          <a:xfrm>
            <a:off x="10707631" y="3066881"/>
            <a:ext cx="616621" cy="29064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597;p43"/>
          <p:cNvSpPr/>
          <p:nvPr/>
        </p:nvSpPr>
        <p:spPr>
          <a:xfrm rot="18718176">
            <a:off x="9966148" y="2501639"/>
            <a:ext cx="753035" cy="69028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87" y="3752773"/>
            <a:ext cx="3271488" cy="2461910"/>
          </a:xfrm>
          <a:prstGeom prst="rect">
            <a:avLst/>
          </a:prstGeom>
        </p:spPr>
      </p:pic>
      <p:sp>
        <p:nvSpPr>
          <p:cNvPr id="23" name="Google Shape;596;p43"/>
          <p:cNvSpPr/>
          <p:nvPr/>
        </p:nvSpPr>
        <p:spPr>
          <a:xfrm>
            <a:off x="2490170" y="5924035"/>
            <a:ext cx="616621" cy="29064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597;p43"/>
          <p:cNvSpPr/>
          <p:nvPr/>
        </p:nvSpPr>
        <p:spPr>
          <a:xfrm rot="18718176">
            <a:off x="1748687" y="5358793"/>
            <a:ext cx="753035" cy="69028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4821" y="3722836"/>
            <a:ext cx="3248758" cy="2491848"/>
          </a:xfrm>
          <a:prstGeom prst="rect">
            <a:avLst/>
          </a:prstGeom>
        </p:spPr>
      </p:pic>
      <p:sp>
        <p:nvSpPr>
          <p:cNvPr id="25" name="Google Shape;596;p43"/>
          <p:cNvSpPr/>
          <p:nvPr/>
        </p:nvSpPr>
        <p:spPr>
          <a:xfrm>
            <a:off x="6004810" y="4968760"/>
            <a:ext cx="616621" cy="29064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597;p43"/>
          <p:cNvSpPr/>
          <p:nvPr/>
        </p:nvSpPr>
        <p:spPr>
          <a:xfrm rot="8254216">
            <a:off x="6619942" y="5215437"/>
            <a:ext cx="753035" cy="69028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2298" y="3722836"/>
            <a:ext cx="3266809" cy="2491847"/>
          </a:xfrm>
          <a:prstGeom prst="rect">
            <a:avLst/>
          </a:prstGeom>
        </p:spPr>
      </p:pic>
      <p:sp>
        <p:nvSpPr>
          <p:cNvPr id="27" name="Google Shape;597;p43"/>
          <p:cNvSpPr/>
          <p:nvPr/>
        </p:nvSpPr>
        <p:spPr>
          <a:xfrm rot="16200000">
            <a:off x="3846016" y="1856657"/>
            <a:ext cx="521075" cy="69028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597;p43"/>
          <p:cNvSpPr/>
          <p:nvPr/>
        </p:nvSpPr>
        <p:spPr>
          <a:xfrm rot="16200000">
            <a:off x="7970298" y="1906803"/>
            <a:ext cx="521075" cy="69028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597;p43"/>
          <p:cNvSpPr/>
          <p:nvPr/>
        </p:nvSpPr>
        <p:spPr>
          <a:xfrm rot="16200000">
            <a:off x="3901936" y="4623617"/>
            <a:ext cx="521075" cy="69028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597;p43"/>
          <p:cNvSpPr/>
          <p:nvPr/>
        </p:nvSpPr>
        <p:spPr>
          <a:xfrm rot="16200000">
            <a:off x="7925942" y="4638587"/>
            <a:ext cx="521075" cy="69028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F0"/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596;p43"/>
          <p:cNvSpPr/>
          <p:nvPr/>
        </p:nvSpPr>
        <p:spPr>
          <a:xfrm>
            <a:off x="9937391" y="4761147"/>
            <a:ext cx="505381" cy="432038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597;p43"/>
          <p:cNvSpPr/>
          <p:nvPr/>
        </p:nvSpPr>
        <p:spPr>
          <a:xfrm rot="8254216">
            <a:off x="10379955" y="5177674"/>
            <a:ext cx="753035" cy="69028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8815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82421" y="136525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en-US" altLang="zh-TW" dirty="0" err="1"/>
              <a:t>PyCharm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19" y="1201668"/>
            <a:ext cx="5554459" cy="451542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827" y="136525"/>
            <a:ext cx="2674686" cy="3194412"/>
          </a:xfrm>
          <a:prstGeom prst="rect">
            <a:avLst/>
          </a:prstGeom>
          <a:ln w="38100" cap="sq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Google Shape;596;p43"/>
          <p:cNvSpPr/>
          <p:nvPr/>
        </p:nvSpPr>
        <p:spPr>
          <a:xfrm>
            <a:off x="228719" y="1432289"/>
            <a:ext cx="5476166" cy="24209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E2A3BA2-1509-41EE-B7A2-8723DFC942F6}"/>
              </a:ext>
            </a:extLst>
          </p:cNvPr>
          <p:cNvSpPr txBox="1"/>
          <p:nvPr/>
        </p:nvSpPr>
        <p:spPr>
          <a:xfrm>
            <a:off x="3096862" y="1022346"/>
            <a:ext cx="204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修改專案路徑</a:t>
            </a:r>
          </a:p>
        </p:txBody>
      </p:sp>
      <p:sp>
        <p:nvSpPr>
          <p:cNvPr id="14" name="Google Shape;597;p43"/>
          <p:cNvSpPr/>
          <p:nvPr/>
        </p:nvSpPr>
        <p:spPr>
          <a:xfrm rot="14341101">
            <a:off x="5086651" y="631251"/>
            <a:ext cx="753035" cy="69028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596;p43"/>
          <p:cNvSpPr/>
          <p:nvPr/>
        </p:nvSpPr>
        <p:spPr>
          <a:xfrm>
            <a:off x="267865" y="3135068"/>
            <a:ext cx="5476166" cy="47802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607" y="3714244"/>
            <a:ext cx="4449665" cy="2915895"/>
          </a:xfrm>
          <a:prstGeom prst="rect">
            <a:avLst/>
          </a:prstGeom>
          <a:ln w="38100" cap="sq">
            <a:solidFill>
              <a:srgbClr val="FFC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Google Shape;597;p43"/>
          <p:cNvSpPr/>
          <p:nvPr/>
        </p:nvSpPr>
        <p:spPr>
          <a:xfrm rot="19089408">
            <a:off x="6114034" y="3693730"/>
            <a:ext cx="753035" cy="1613979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E2A3BA2-1509-41EE-B7A2-8723DFC942F6}"/>
              </a:ext>
            </a:extLst>
          </p:cNvPr>
          <p:cNvSpPr txBox="1"/>
          <p:nvPr/>
        </p:nvSpPr>
        <p:spPr>
          <a:xfrm>
            <a:off x="3697174" y="3665991"/>
            <a:ext cx="204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下載</a:t>
            </a: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python3.9</a:t>
            </a:r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9815" y="5293222"/>
            <a:ext cx="2662257" cy="423866"/>
          </a:xfrm>
          <a:prstGeom prst="rect">
            <a:avLst/>
          </a:prstGeom>
          <a:ln w="38100" cap="sq">
            <a:solidFill>
              <a:schemeClr val="accent6">
                <a:lumMod val="40000"/>
                <a:lumOff val="6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Google Shape;596;p43"/>
          <p:cNvSpPr/>
          <p:nvPr/>
        </p:nvSpPr>
        <p:spPr>
          <a:xfrm>
            <a:off x="11102272" y="6348201"/>
            <a:ext cx="393847" cy="281937"/>
          </a:xfrm>
          <a:prstGeom prst="rect">
            <a:avLst/>
          </a:prstGeom>
          <a:noFill/>
          <a:ln w="38100" cap="flat" cmpd="sng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597;p43"/>
          <p:cNvSpPr/>
          <p:nvPr/>
        </p:nvSpPr>
        <p:spPr>
          <a:xfrm rot="10424586">
            <a:off x="10752064" y="5842875"/>
            <a:ext cx="376571" cy="51504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596;p43"/>
          <p:cNvSpPr/>
          <p:nvPr/>
        </p:nvSpPr>
        <p:spPr>
          <a:xfrm>
            <a:off x="4487034" y="5445939"/>
            <a:ext cx="701344" cy="29759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E2A3BA2-1509-41EE-B7A2-8723DFC942F6}"/>
              </a:ext>
            </a:extLst>
          </p:cNvPr>
          <p:cNvSpPr txBox="1"/>
          <p:nvPr/>
        </p:nvSpPr>
        <p:spPr>
          <a:xfrm>
            <a:off x="3463605" y="5798310"/>
            <a:ext cx="204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3. 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創建專案</a:t>
            </a:r>
          </a:p>
        </p:txBody>
      </p:sp>
    </p:spTree>
    <p:extLst>
      <p:ext uri="{BB962C8B-B14F-4D97-AF65-F5344CB8AC3E}">
        <p14:creationId xmlns:p14="http://schemas.microsoft.com/office/powerpoint/2010/main" val="3171054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0"/>
            <a:ext cx="9486319" cy="677545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E2A3BA2-1509-41EE-B7A2-8723DFC942F6}"/>
              </a:ext>
            </a:extLst>
          </p:cNvPr>
          <p:cNvSpPr txBox="1"/>
          <p:nvPr/>
        </p:nvSpPr>
        <p:spPr>
          <a:xfrm>
            <a:off x="8759505" y="4693410"/>
            <a:ext cx="2046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Try it !!!</a:t>
            </a:r>
            <a:endParaRPr lang="zh-TW" altLang="en-US" sz="3600" dirty="0">
              <a:solidFill>
                <a:schemeClr val="accent4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3264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82421" y="136525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en-US" altLang="zh-TW" dirty="0" err="1"/>
              <a:t>PyCharm</a:t>
            </a:r>
            <a:endParaRPr lang="zh-TW" altLang="en-US" dirty="0"/>
          </a:p>
        </p:txBody>
      </p:sp>
      <p:sp>
        <p:nvSpPr>
          <p:cNvPr id="5" name="Google Shape;534;p35"/>
          <p:cNvSpPr txBox="1">
            <a:spLocks/>
          </p:cNvSpPr>
          <p:nvPr/>
        </p:nvSpPr>
        <p:spPr>
          <a:xfrm>
            <a:off x="1510573" y="1432940"/>
            <a:ext cx="8915400" cy="471300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5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🠶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優點</a:t>
            </a:r>
          </a:p>
          <a:p>
            <a:pPr marL="742950" lvl="1" indent="-285750">
              <a:lnSpc>
                <a:spcPct val="125000"/>
              </a:lnSpc>
              <a:spcBef>
                <a:spcPts val="1200"/>
              </a:spcBef>
              <a:buSzPts val="1600"/>
              <a:buFont typeface="Arial" panose="020B0604020202020204" pitchFamily="34" charset="0"/>
              <a:buChar char="🠶"/>
            </a:pP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完整的功能介面</a:t>
            </a:r>
          </a:p>
          <a:p>
            <a:pPr marL="742950" lvl="1" indent="-285750">
              <a:lnSpc>
                <a:spcPct val="125000"/>
              </a:lnSpc>
              <a:spcBef>
                <a:spcPts val="1200"/>
              </a:spcBef>
              <a:buSzPts val="1600"/>
              <a:buFont typeface="Arial" panose="020B0604020202020204" pitchFamily="34" charset="0"/>
              <a:buChar char="🠶"/>
            </a:pP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適合正式的專案開發</a:t>
            </a: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個人 </a:t>
            </a: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 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團隊</a:t>
            </a: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457200" lvl="1" indent="0">
              <a:lnSpc>
                <a:spcPct val="125000"/>
              </a:lnSpc>
              <a:spcBef>
                <a:spcPts val="1200"/>
              </a:spcBef>
              <a:buSzPts val="1600"/>
              <a:buNone/>
            </a:pPr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spcBef>
                <a:spcPts val="1200"/>
              </a:spcBef>
              <a:buSzPts val="1800"/>
              <a:buFont typeface="Arial" panose="020B0604020202020204" pitchFamily="34" charset="0"/>
              <a:buChar char="🠶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缺點</a:t>
            </a:r>
          </a:p>
          <a:p>
            <a:pPr marL="742950" lvl="1" indent="-285750">
              <a:lnSpc>
                <a:spcPct val="125000"/>
              </a:lnSpc>
              <a:spcBef>
                <a:spcPts val="1200"/>
              </a:spcBef>
              <a:buSzPts val="1600"/>
              <a:buFont typeface="Arial" panose="020B0604020202020204" pitchFamily="34" charset="0"/>
              <a:buChar char="🠶"/>
            </a:pP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安裝與操作複雜</a:t>
            </a: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不易上手</a:t>
            </a:r>
            <a:r>
              <a:rPr lang="zh-TW" altLang="en-US" dirty="0">
                <a:solidFill>
                  <a:schemeClr val="dk1"/>
                </a:solidFill>
              </a:rPr>
              <a:t>開發環境</a:t>
            </a:r>
          </a:p>
          <a:p>
            <a:pPr marL="742950" lvl="1" indent="-285750">
              <a:lnSpc>
                <a:spcPct val="125000"/>
              </a:lnSpc>
              <a:spcBef>
                <a:spcPts val="1200"/>
              </a:spcBef>
              <a:buSzPts val="1600"/>
              <a:buFont typeface="Arial" panose="020B0604020202020204" pitchFamily="34" charset="0"/>
              <a:buChar char="🠶"/>
            </a:pPr>
            <a:r>
              <a:rPr lang="zh-TW" altLang="en-US" dirty="0">
                <a:solidFill>
                  <a:schemeClr val="dk1"/>
                </a:solidFill>
              </a:rPr>
              <a:t>需要網路，沒有網路就不能撰寫程式碼了</a:t>
            </a:r>
          </a:p>
        </p:txBody>
      </p:sp>
      <p:grpSp>
        <p:nvGrpSpPr>
          <p:cNvPr id="6" name="群組 5"/>
          <p:cNvGrpSpPr/>
          <p:nvPr/>
        </p:nvGrpSpPr>
        <p:grpSpPr>
          <a:xfrm rot="1685334">
            <a:off x="10505947" y="2695"/>
            <a:ext cx="1900389" cy="1345262"/>
            <a:chOff x="9948814" y="1425227"/>
            <a:chExt cx="1600212" cy="106204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948814" y="1425227"/>
              <a:ext cx="1600212" cy="1062045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41483" y="1664026"/>
              <a:ext cx="636513" cy="618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601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82421" y="136525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Anaconda</a:t>
            </a:r>
            <a:endParaRPr lang="zh-TW" altLang="en-US" dirty="0"/>
          </a:p>
        </p:txBody>
      </p:sp>
      <p:sp>
        <p:nvSpPr>
          <p:cNvPr id="6" name="Google Shape;587;p42"/>
          <p:cNvSpPr txBox="1">
            <a:spLocks/>
          </p:cNvSpPr>
          <p:nvPr/>
        </p:nvSpPr>
        <p:spPr>
          <a:xfrm>
            <a:off x="832853" y="1568447"/>
            <a:ext cx="8915400" cy="34165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5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🠶"/>
            </a:pP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Anaconda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5000"/>
              </a:lnSpc>
              <a:spcBef>
                <a:spcPts val="1200"/>
              </a:spcBef>
              <a:buSzPts val="1600"/>
              <a:buFont typeface="Arial" panose="020B0604020202020204" pitchFamily="34" charset="0"/>
              <a:buChar char="🠶"/>
            </a:pP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完整的 </a:t>
            </a: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開發環境</a:t>
            </a:r>
            <a:b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（含 </a:t>
            </a: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安裝與常用套件）</a:t>
            </a:r>
          </a:p>
          <a:p>
            <a:pPr marL="742950" lvl="1" indent="-285750">
              <a:lnSpc>
                <a:spcPct val="125000"/>
              </a:lnSpc>
              <a:spcBef>
                <a:spcPts val="1200"/>
              </a:spcBef>
              <a:buSzPts val="1600"/>
              <a:buFont typeface="Arial" panose="020B0604020202020204" pitchFamily="34" charset="0"/>
              <a:buChar char="🠶"/>
            </a:pP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將「常用的函式庫」都納入其中</a:t>
            </a:r>
          </a:p>
          <a:p>
            <a:pPr marL="742950" lvl="1" indent="-285750">
              <a:lnSpc>
                <a:spcPct val="125000"/>
              </a:lnSpc>
              <a:spcBef>
                <a:spcPts val="1200"/>
              </a:spcBef>
              <a:buSzPts val="1600"/>
              <a:buFont typeface="Arial" panose="020B0604020202020204" pitchFamily="34" charset="0"/>
              <a:buChar char="🠶"/>
            </a:pP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跨平台支援</a:t>
            </a:r>
          </a:p>
          <a:p>
            <a:pPr marL="342900" indent="-342900">
              <a:lnSpc>
                <a:spcPct val="125000"/>
              </a:lnSpc>
              <a:spcBef>
                <a:spcPts val="1200"/>
              </a:spcBef>
              <a:buSzPts val="1800"/>
              <a:buFont typeface="Arial" panose="020B0604020202020204" pitchFamily="34" charset="0"/>
              <a:buChar char="🠶"/>
            </a:pPr>
            <a:r>
              <a:rPr lang="en-US" altLang="zh-TW" sz="2400" u="sng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https://www.anaconda.com/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Google Shape;588;p42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  <a14:imgEffect>
                      <a14:brightnessContrast bright="-42000" contrast="17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724105">
            <a:off x="8458124" y="302627"/>
            <a:ext cx="3793279" cy="18814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0415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82421" y="136525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Anaconda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206" y="392919"/>
            <a:ext cx="7634815" cy="299764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705433" y="3390563"/>
            <a:ext cx="5675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https://www.anaconda.com/products/distribution</a:t>
            </a:r>
          </a:p>
        </p:txBody>
      </p:sp>
      <p:sp>
        <p:nvSpPr>
          <p:cNvPr id="9" name="Google Shape;596;p43"/>
          <p:cNvSpPr/>
          <p:nvPr/>
        </p:nvSpPr>
        <p:spPr>
          <a:xfrm>
            <a:off x="8192848" y="1760296"/>
            <a:ext cx="1271655" cy="432646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597;p43"/>
          <p:cNvSpPr/>
          <p:nvPr/>
        </p:nvSpPr>
        <p:spPr>
          <a:xfrm rot="2336895">
            <a:off x="9654744" y="1238745"/>
            <a:ext cx="753035" cy="69028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31" y="3836815"/>
            <a:ext cx="5758576" cy="28027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063546" y="6214678"/>
            <a:ext cx="3552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Or Download others install file</a:t>
            </a:r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4274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82421" y="136525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課程簡介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688B25A-3CF5-40A3-917B-6988E4908880}"/>
              </a:ext>
            </a:extLst>
          </p:cNvPr>
          <p:cNvSpPr/>
          <p:nvPr/>
        </p:nvSpPr>
        <p:spPr>
          <a:xfrm>
            <a:off x="2265027" y="1224602"/>
            <a:ext cx="2424418" cy="1065593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如何開始寫程式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09FAB47-0728-4E50-9031-47AC999A50B1}"/>
              </a:ext>
            </a:extLst>
          </p:cNvPr>
          <p:cNvSpPr/>
          <p:nvPr/>
        </p:nvSpPr>
        <p:spPr>
          <a:xfrm>
            <a:off x="6885194" y="4035010"/>
            <a:ext cx="2424414" cy="1065593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如何寫好程式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7B38D30-6C76-47DD-9BFD-126D214A99CC}"/>
              </a:ext>
            </a:extLst>
          </p:cNvPr>
          <p:cNvSpPr/>
          <p:nvPr/>
        </p:nvSpPr>
        <p:spPr>
          <a:xfrm>
            <a:off x="2265027" y="4035010"/>
            <a:ext cx="2424418" cy="1065593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如何用程式</a:t>
            </a:r>
          </a:p>
        </p:txBody>
      </p:sp>
      <p:sp>
        <p:nvSpPr>
          <p:cNvPr id="27" name="箭號: 圓形 26">
            <a:extLst>
              <a:ext uri="{FF2B5EF4-FFF2-40B4-BE49-F238E27FC236}">
                <a16:creationId xmlns:a16="http://schemas.microsoft.com/office/drawing/2014/main" id="{0E738BBA-7791-48CC-8DF0-F4AEAA59C0AA}"/>
              </a:ext>
            </a:extLst>
          </p:cNvPr>
          <p:cNvSpPr/>
          <p:nvPr/>
        </p:nvSpPr>
        <p:spPr>
          <a:xfrm>
            <a:off x="4575108" y="1757397"/>
            <a:ext cx="2424418" cy="2060029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8" name="箭號: 圓形 27">
            <a:extLst>
              <a:ext uri="{FF2B5EF4-FFF2-40B4-BE49-F238E27FC236}">
                <a16:creationId xmlns:a16="http://schemas.microsoft.com/office/drawing/2014/main" id="{6F265215-F912-4F85-B23A-EC71F05A32DE}"/>
              </a:ext>
            </a:extLst>
          </p:cNvPr>
          <p:cNvSpPr/>
          <p:nvPr/>
        </p:nvSpPr>
        <p:spPr>
          <a:xfrm rot="11233399">
            <a:off x="4632276" y="2266462"/>
            <a:ext cx="2424418" cy="2060029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933B24B-2DBA-4C66-A7F3-C3F6F079276B}"/>
              </a:ext>
            </a:extLst>
          </p:cNvPr>
          <p:cNvSpPr txBox="1"/>
          <p:nvPr/>
        </p:nvSpPr>
        <p:spPr>
          <a:xfrm>
            <a:off x="147363" y="1089865"/>
            <a:ext cx="19406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TW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簡介</a:t>
            </a:r>
            <a:endParaRPr lang="en-US" altLang="zh-TW" sz="2400" dirty="0">
              <a:solidFill>
                <a:schemeClr val="accent4">
                  <a:lumMod val="40000"/>
                  <a:lumOff val="6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sz="2400" dirty="0">
              <a:solidFill>
                <a:schemeClr val="accent4">
                  <a:lumMod val="40000"/>
                  <a:lumOff val="6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變數</a:t>
            </a:r>
            <a:endParaRPr lang="en-US" altLang="zh-TW" sz="2400" dirty="0">
              <a:solidFill>
                <a:schemeClr val="accent4">
                  <a:lumMod val="40000"/>
                  <a:lumOff val="6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sz="2400" dirty="0">
              <a:solidFill>
                <a:schemeClr val="accent4">
                  <a:lumMod val="40000"/>
                  <a:lumOff val="6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0E15B70-DA2D-4187-8577-2FB51C6CAF7F}"/>
              </a:ext>
            </a:extLst>
          </p:cNvPr>
          <p:cNvSpPr txBox="1"/>
          <p:nvPr/>
        </p:nvSpPr>
        <p:spPr>
          <a:xfrm>
            <a:off x="10215551" y="1089864"/>
            <a:ext cx="1468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邏輯處理</a:t>
            </a:r>
            <a:endParaRPr lang="en-US" altLang="zh-TW" sz="2400" dirty="0">
              <a:solidFill>
                <a:schemeClr val="accent4">
                  <a:lumMod val="40000"/>
                  <a:lumOff val="6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sz="2400" dirty="0">
              <a:solidFill>
                <a:schemeClr val="accent4">
                  <a:lumMod val="40000"/>
                  <a:lumOff val="6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sz="2400" dirty="0">
              <a:solidFill>
                <a:schemeClr val="accent4">
                  <a:lumMod val="40000"/>
                  <a:lumOff val="6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1AA1DC-BA34-A82D-F2DE-7DE8DED4B730}"/>
              </a:ext>
            </a:extLst>
          </p:cNvPr>
          <p:cNvSpPr/>
          <p:nvPr/>
        </p:nvSpPr>
        <p:spPr>
          <a:xfrm>
            <a:off x="6885189" y="1194697"/>
            <a:ext cx="2424418" cy="1065593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如何寫程式</a:t>
            </a:r>
          </a:p>
        </p:txBody>
      </p:sp>
    </p:spTree>
    <p:extLst>
      <p:ext uri="{BB962C8B-B14F-4D97-AF65-F5344CB8AC3E}">
        <p14:creationId xmlns:p14="http://schemas.microsoft.com/office/powerpoint/2010/main" val="3990753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82421" y="136525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Anaconda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435" y="731907"/>
            <a:ext cx="3392912" cy="2648126"/>
          </a:xfrm>
          <a:prstGeom prst="rect">
            <a:avLst/>
          </a:prstGeom>
        </p:spPr>
      </p:pic>
      <p:sp>
        <p:nvSpPr>
          <p:cNvPr id="8" name="Google Shape;633;p47"/>
          <p:cNvSpPr/>
          <p:nvPr/>
        </p:nvSpPr>
        <p:spPr>
          <a:xfrm>
            <a:off x="3151139" y="3075573"/>
            <a:ext cx="795116" cy="29193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597;p43"/>
          <p:cNvSpPr/>
          <p:nvPr/>
        </p:nvSpPr>
        <p:spPr>
          <a:xfrm rot="2336895">
            <a:off x="3484568" y="2371292"/>
            <a:ext cx="753035" cy="69028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03" y="731907"/>
            <a:ext cx="3413205" cy="2635600"/>
          </a:xfrm>
          <a:prstGeom prst="rect">
            <a:avLst/>
          </a:prstGeom>
        </p:spPr>
      </p:pic>
      <p:sp>
        <p:nvSpPr>
          <p:cNvPr id="10" name="Google Shape;635;p47"/>
          <p:cNvSpPr/>
          <p:nvPr/>
        </p:nvSpPr>
        <p:spPr>
          <a:xfrm>
            <a:off x="7761247" y="3075573"/>
            <a:ext cx="618056" cy="29193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597;p43"/>
          <p:cNvSpPr/>
          <p:nvPr/>
        </p:nvSpPr>
        <p:spPr>
          <a:xfrm rot="2336895">
            <a:off x="8203542" y="2371292"/>
            <a:ext cx="753035" cy="69028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462" y="3796365"/>
            <a:ext cx="3611683" cy="2818874"/>
          </a:xfrm>
          <a:prstGeom prst="rect">
            <a:avLst/>
          </a:prstGeom>
        </p:spPr>
      </p:pic>
      <p:sp>
        <p:nvSpPr>
          <p:cNvPr id="15" name="Google Shape;635;p47"/>
          <p:cNvSpPr/>
          <p:nvPr/>
        </p:nvSpPr>
        <p:spPr>
          <a:xfrm>
            <a:off x="5939190" y="6266791"/>
            <a:ext cx="618056" cy="29193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597;p43"/>
          <p:cNvSpPr/>
          <p:nvPr/>
        </p:nvSpPr>
        <p:spPr>
          <a:xfrm rot="2336895">
            <a:off x="6180728" y="5444916"/>
            <a:ext cx="753035" cy="69028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871" y="3796365"/>
            <a:ext cx="3619024" cy="2818874"/>
          </a:xfrm>
          <a:prstGeom prst="rect">
            <a:avLst/>
          </a:prstGeom>
        </p:spPr>
      </p:pic>
      <p:sp>
        <p:nvSpPr>
          <p:cNvPr id="18" name="Google Shape;635;p47"/>
          <p:cNvSpPr/>
          <p:nvPr/>
        </p:nvSpPr>
        <p:spPr>
          <a:xfrm>
            <a:off x="10388460" y="6323304"/>
            <a:ext cx="618056" cy="29193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597;p43"/>
          <p:cNvSpPr/>
          <p:nvPr/>
        </p:nvSpPr>
        <p:spPr>
          <a:xfrm rot="2336895">
            <a:off x="10629998" y="5501429"/>
            <a:ext cx="753035" cy="69028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7064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82421" y="136525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Anaconda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95" y="848350"/>
            <a:ext cx="3988186" cy="3096518"/>
          </a:xfrm>
          <a:prstGeom prst="rect">
            <a:avLst/>
          </a:prstGeom>
        </p:spPr>
      </p:pic>
      <p:sp>
        <p:nvSpPr>
          <p:cNvPr id="12" name="Google Shape;635;p47"/>
          <p:cNvSpPr/>
          <p:nvPr/>
        </p:nvSpPr>
        <p:spPr>
          <a:xfrm>
            <a:off x="2904677" y="3652934"/>
            <a:ext cx="618056" cy="29193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597;p43"/>
          <p:cNvSpPr/>
          <p:nvPr/>
        </p:nvSpPr>
        <p:spPr>
          <a:xfrm rot="2336895">
            <a:off x="3525779" y="3000992"/>
            <a:ext cx="753035" cy="69028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635;p47"/>
          <p:cNvSpPr/>
          <p:nvPr/>
        </p:nvSpPr>
        <p:spPr>
          <a:xfrm>
            <a:off x="625421" y="2490377"/>
            <a:ext cx="2842016" cy="54009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953" y="803844"/>
            <a:ext cx="4018197" cy="3096518"/>
          </a:xfrm>
          <a:prstGeom prst="rect">
            <a:avLst/>
          </a:prstGeom>
        </p:spPr>
      </p:pic>
      <p:sp>
        <p:nvSpPr>
          <p:cNvPr id="15" name="Google Shape;635;p47"/>
          <p:cNvSpPr/>
          <p:nvPr/>
        </p:nvSpPr>
        <p:spPr>
          <a:xfrm>
            <a:off x="7099047" y="3578757"/>
            <a:ext cx="669305" cy="321605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597;p43"/>
          <p:cNvSpPr/>
          <p:nvPr/>
        </p:nvSpPr>
        <p:spPr>
          <a:xfrm rot="2336895">
            <a:off x="7614954" y="2904148"/>
            <a:ext cx="753035" cy="69028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237" y="3973321"/>
            <a:ext cx="3448912" cy="272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76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82421" y="136525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Anaconda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40" y="1295122"/>
            <a:ext cx="5350421" cy="5053568"/>
          </a:xfrm>
          <a:prstGeom prst="rect">
            <a:avLst/>
          </a:prstGeom>
        </p:spPr>
      </p:pic>
      <p:sp>
        <p:nvSpPr>
          <p:cNvPr id="12" name="Google Shape;635;p47"/>
          <p:cNvSpPr/>
          <p:nvPr/>
        </p:nvSpPr>
        <p:spPr>
          <a:xfrm>
            <a:off x="3012569" y="3609048"/>
            <a:ext cx="2534521" cy="254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597;p43"/>
          <p:cNvSpPr/>
          <p:nvPr/>
        </p:nvSpPr>
        <p:spPr>
          <a:xfrm rot="2336895">
            <a:off x="5138791" y="2886250"/>
            <a:ext cx="753035" cy="69028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310" y="2617429"/>
            <a:ext cx="5443577" cy="175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185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82421" y="136525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Anaconda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13" y="1153646"/>
            <a:ext cx="5215238" cy="4874440"/>
          </a:xfrm>
          <a:prstGeom prst="rect">
            <a:avLst/>
          </a:prstGeom>
        </p:spPr>
      </p:pic>
      <p:sp>
        <p:nvSpPr>
          <p:cNvPr id="6" name="Google Shape;635;p47"/>
          <p:cNvSpPr/>
          <p:nvPr/>
        </p:nvSpPr>
        <p:spPr>
          <a:xfrm>
            <a:off x="2733394" y="3342011"/>
            <a:ext cx="2534521" cy="254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597;p43"/>
          <p:cNvSpPr/>
          <p:nvPr/>
        </p:nvSpPr>
        <p:spPr>
          <a:xfrm rot="2336895">
            <a:off x="4859616" y="2619213"/>
            <a:ext cx="753035" cy="69028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628" y="1704709"/>
            <a:ext cx="6330617" cy="38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20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34;p35"/>
          <p:cNvSpPr txBox="1">
            <a:spLocks/>
          </p:cNvSpPr>
          <p:nvPr/>
        </p:nvSpPr>
        <p:spPr>
          <a:xfrm>
            <a:off x="1501048" y="1451990"/>
            <a:ext cx="8915400" cy="471300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5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🠶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優點</a:t>
            </a:r>
          </a:p>
          <a:p>
            <a:pPr marL="742950" lvl="1" indent="-285750">
              <a:lnSpc>
                <a:spcPct val="125000"/>
              </a:lnSpc>
              <a:spcBef>
                <a:spcPts val="1200"/>
              </a:spcBef>
              <a:buSzPts val="1600"/>
              <a:buFont typeface="Arial" panose="020B0604020202020204" pitchFamily="34" charset="0"/>
              <a:buChar char="🠶"/>
            </a:pP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整合多種</a:t>
            </a: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IDE</a:t>
            </a:r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5000"/>
              </a:lnSpc>
              <a:spcBef>
                <a:spcPts val="1200"/>
              </a:spcBef>
              <a:buSzPts val="1600"/>
              <a:buFont typeface="Arial" panose="020B0604020202020204" pitchFamily="34" charset="0"/>
              <a:buChar char="🠶"/>
            </a:pP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具有套件管理系統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742950" lvl="1" indent="-285750">
              <a:lnSpc>
                <a:spcPct val="125000"/>
              </a:lnSpc>
              <a:spcBef>
                <a:spcPts val="1200"/>
              </a:spcBef>
              <a:buSzPts val="1600"/>
              <a:buFont typeface="Arial" panose="020B0604020202020204" pitchFamily="34" charset="0"/>
              <a:buChar char="🠶"/>
            </a:pP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輕鬆切換不同</a:t>
            </a: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版本環境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1" indent="0">
              <a:lnSpc>
                <a:spcPct val="125000"/>
              </a:lnSpc>
              <a:spcBef>
                <a:spcPts val="1200"/>
              </a:spcBef>
              <a:buSzPts val="1600"/>
              <a:buNone/>
            </a:pPr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lnSpc>
                <a:spcPct val="125000"/>
              </a:lnSpc>
              <a:spcBef>
                <a:spcPts val="1200"/>
              </a:spcBef>
              <a:buSzPts val="1800"/>
              <a:buFont typeface="Arial" panose="020B0604020202020204" pitchFamily="34" charset="0"/>
              <a:buChar char="🠶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缺點</a:t>
            </a:r>
          </a:p>
          <a:p>
            <a:pPr marL="742950" lvl="1" indent="-285750">
              <a:lnSpc>
                <a:spcPct val="125000"/>
              </a:lnSpc>
              <a:spcBef>
                <a:spcPts val="1200"/>
              </a:spcBef>
              <a:buSzPts val="1600"/>
              <a:buFont typeface="Arial" panose="020B0604020202020204" pitchFamily="34" charset="0"/>
              <a:buChar char="🠶"/>
            </a:pP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檔案太大</a:t>
            </a:r>
            <a:r>
              <a:rPr lang="zh-TW" altLang="en-US" dirty="0">
                <a:solidFill>
                  <a:schemeClr val="dk1"/>
                </a:solidFill>
              </a:rPr>
              <a:t>開發環境</a:t>
            </a:r>
          </a:p>
          <a:p>
            <a:pPr marL="742950" lvl="1" indent="-285750">
              <a:lnSpc>
                <a:spcPct val="125000"/>
              </a:lnSpc>
              <a:spcBef>
                <a:spcPts val="1200"/>
              </a:spcBef>
              <a:buSzPts val="1600"/>
              <a:buFont typeface="Arial" panose="020B0604020202020204" pitchFamily="34" charset="0"/>
              <a:buChar char="🠶"/>
            </a:pPr>
            <a:r>
              <a:rPr lang="zh-TW" altLang="en-US" dirty="0">
                <a:solidFill>
                  <a:schemeClr val="dk1"/>
                </a:solidFill>
              </a:rPr>
              <a:t>需要網路，沒有網路就不能撰寫程式碼了</a:t>
            </a:r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82421" y="136525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Anaconda</a:t>
            </a:r>
            <a:endParaRPr lang="zh-TW" altLang="en-US" dirty="0"/>
          </a:p>
        </p:txBody>
      </p:sp>
      <p:pic>
        <p:nvPicPr>
          <p:cNvPr id="6" name="Google Shape;588;p42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  <a14:imgEffect>
                      <a14:brightnessContrast bright="-42000" contrast="17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724105">
            <a:off x="8458124" y="302627"/>
            <a:ext cx="3793279" cy="18814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7229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8E7894-9118-47EA-BB1D-AB6D76FA7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1231"/>
            <a:ext cx="9144000" cy="1035538"/>
          </a:xfrm>
        </p:spPr>
        <p:txBody>
          <a:bodyPr>
            <a:normAutofit/>
          </a:bodyPr>
          <a:lstStyle/>
          <a:p>
            <a:r>
              <a:rPr lang="en-US" altLang="zh-TW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TW" altLang="en-US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語言基礎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6689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好用的</a:t>
            </a:r>
            <a:r>
              <a:rPr lang="en-US" altLang="zh-TW" dirty="0"/>
              <a:t>print()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75CE5417-264D-4F51-8BB9-18ADC157B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155" y="1019914"/>
            <a:ext cx="10760844" cy="30786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可以將括號内的東西輸出到螢幕上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如果要輸出字元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字串，需要用成對的單引號（‘ 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‘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）或雙引號（“  ”）將字元串括起来</a:t>
            </a: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如果要輸出其他東西，如：數字、變數則不需要單引號或雙引號</a:t>
            </a:r>
            <a:endParaRPr lang="en-US" altLang="zh-TW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如果要輸出單引號或雙引號時就不能直接使用，需要依靠跳脫字元 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“\”</a:t>
            </a:r>
            <a:endParaRPr lang="zh-TW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5403" y="4098574"/>
            <a:ext cx="30716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25000"/>
              </a:lnSpc>
              <a:spcBef>
                <a:spcPts val="1200"/>
              </a:spcBef>
              <a:buSzPts val="1600"/>
            </a:pPr>
            <a:r>
              <a:rPr lang="zh-TW" altLang="en-US" dirty="0">
                <a:solidFill>
                  <a:schemeClr val="bg1"/>
                </a:solidFill>
              </a:rPr>
              <a:t>單引號 	</a:t>
            </a:r>
            <a:r>
              <a:rPr lang="en-US" altLang="zh-TW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\'</a:t>
            </a:r>
            <a:endParaRPr lang="zh-TW" altLang="en-US" dirty="0">
              <a:solidFill>
                <a:schemeClr val="bg1"/>
              </a:solidFill>
            </a:endParaRPr>
          </a:p>
          <a:p>
            <a:pPr lvl="1">
              <a:lnSpc>
                <a:spcPct val="125000"/>
              </a:lnSpc>
              <a:spcBef>
                <a:spcPts val="1200"/>
              </a:spcBef>
              <a:buSzPts val="1600"/>
            </a:pPr>
            <a:r>
              <a:rPr lang="zh-TW" altLang="en-US" dirty="0">
                <a:solidFill>
                  <a:schemeClr val="bg1"/>
                </a:solidFill>
              </a:rPr>
              <a:t>雙引號 	</a:t>
            </a:r>
            <a:r>
              <a:rPr lang="en-US" altLang="zh-TW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\"</a:t>
            </a:r>
            <a:endParaRPr lang="zh-TW" altLang="en-US" dirty="0">
              <a:solidFill>
                <a:schemeClr val="bg1"/>
              </a:solidFill>
            </a:endParaRPr>
          </a:p>
          <a:p>
            <a:pPr lvl="1">
              <a:lnSpc>
                <a:spcPct val="125000"/>
              </a:lnSpc>
              <a:spcBef>
                <a:spcPts val="1200"/>
              </a:spcBef>
              <a:buSzPts val="1600"/>
            </a:pPr>
            <a:r>
              <a:rPr lang="zh-TW" altLang="en-US" dirty="0">
                <a:solidFill>
                  <a:schemeClr val="bg1"/>
                </a:solidFill>
              </a:rPr>
              <a:t>換行符號 	</a:t>
            </a:r>
            <a:r>
              <a:rPr lang="en-US" altLang="zh-TW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\n</a:t>
            </a:r>
            <a:endParaRPr lang="zh-TW" altLang="en-US" dirty="0">
              <a:solidFill>
                <a:schemeClr val="bg1"/>
              </a:solidFill>
            </a:endParaRPr>
          </a:p>
          <a:p>
            <a:pPr lvl="1">
              <a:lnSpc>
                <a:spcPct val="125000"/>
              </a:lnSpc>
              <a:spcBef>
                <a:spcPts val="1200"/>
              </a:spcBef>
              <a:buSzPts val="1600"/>
            </a:pPr>
            <a:r>
              <a:rPr lang="en-US" altLang="zh-TW" dirty="0">
                <a:solidFill>
                  <a:schemeClr val="bg1"/>
                </a:solidFill>
              </a:rPr>
              <a:t>Tab</a:t>
            </a:r>
            <a:r>
              <a:rPr lang="zh-TW" altLang="en-US" dirty="0">
                <a:solidFill>
                  <a:schemeClr val="bg1"/>
                </a:solidFill>
              </a:rPr>
              <a:t>（跳格）	</a:t>
            </a:r>
            <a:r>
              <a:rPr lang="en-US" altLang="zh-TW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\t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162" y="4283967"/>
            <a:ext cx="7467655" cy="138113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11087" y="3344074"/>
            <a:ext cx="8615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跳脫字元是字元的一種特殊情況，也標示著跳脫序列開始的那個字元。</a:t>
            </a:r>
          </a:p>
        </p:txBody>
      </p:sp>
    </p:spTree>
    <p:extLst>
      <p:ext uri="{BB962C8B-B14F-4D97-AF65-F5344CB8AC3E}">
        <p14:creationId xmlns:p14="http://schemas.microsoft.com/office/powerpoint/2010/main" val="2325414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75"/>
          <p:cNvSpPr txBox="1">
            <a:spLocks noGrp="1"/>
          </p:cNvSpPr>
          <p:nvPr>
            <p:ph type="body" idx="1"/>
          </p:nvPr>
        </p:nvSpPr>
        <p:spPr>
          <a:xfrm>
            <a:off x="216917" y="1053193"/>
            <a:ext cx="11487960" cy="5178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buSzPts val="1800"/>
            </a:pPr>
            <a:r>
              <a:rPr lang="zh-TW" sz="2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註解是專門「寫給人看的」，電腦在執行程式碼的時候會直接跳過註解的部分</a:t>
            </a:r>
            <a:endParaRPr sz="2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1200"/>
              </a:spcBef>
              <a:buSzPts val="1800"/>
            </a:pPr>
            <a:r>
              <a:rPr lang="zh-TW" sz="2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主要是用來「提醒自己」或「告訴他人」 這一段程式碼寫了些什麼東西</a:t>
            </a:r>
            <a:endParaRPr sz="2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0" indent="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sz="2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優點:</a:t>
            </a:r>
            <a:endParaRPr sz="2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1200"/>
              </a:spcBef>
              <a:buSzPts val="1600"/>
            </a:pPr>
            <a:r>
              <a:rPr lang="zh-TW" sz="2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可以用註解來標示整份程式碼的架構</a:t>
            </a:r>
            <a:endParaRPr sz="2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1200"/>
              </a:spcBef>
              <a:buSzPts val="1600"/>
            </a:pPr>
            <a:r>
              <a:rPr lang="zh-TW" sz="2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讓很久之後地自己也能看懂現在的自己在寫什麼</a:t>
            </a:r>
            <a:endParaRPr sz="2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1200"/>
              </a:spcBef>
              <a:buSzPts val="1600"/>
            </a:pPr>
            <a:r>
              <a:rPr lang="zh-TW" sz="2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讓別人可以快速了解這一段程式碼的用途</a:t>
            </a:r>
            <a:endParaRPr sz="2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0" indent="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zh-TW" sz="2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缺點:</a:t>
            </a:r>
            <a:endParaRPr sz="2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1200"/>
              </a:spcBef>
              <a:buSzPts val="1600"/>
            </a:pPr>
            <a:r>
              <a:rPr lang="zh-TW" sz="2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麻煩、花時間</a:t>
            </a:r>
            <a:endParaRPr sz="22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lvl="0" indent="-2286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892" name="Google Shape;892;p75" descr="一張含有 螢幕擷取畫面 的圖片&#10;&#10;自動產生的描述"/>
          <p:cNvPicPr preferRelativeResize="0"/>
          <p:nvPr/>
        </p:nvPicPr>
        <p:blipFill rotWithShape="1">
          <a:blip r:embed="rId3">
            <a:alphaModFix/>
          </a:blip>
          <a:srcRect l="12038" t="16680" r="58163" b="42093"/>
          <a:stretch/>
        </p:blipFill>
        <p:spPr>
          <a:xfrm>
            <a:off x="6888480" y="2682240"/>
            <a:ext cx="5086603" cy="37672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69329B4A-17CC-4558-B422-7D8BD544F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好用的註解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65"/>
          <p:cNvSpPr txBox="1">
            <a:spLocks noGrp="1"/>
          </p:cNvSpPr>
          <p:nvPr>
            <p:ph type="body" idx="1"/>
          </p:nvPr>
        </p:nvSpPr>
        <p:spPr>
          <a:xfrm>
            <a:off x="1522670" y="1475424"/>
            <a:ext cx="9397514" cy="673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請根據下方程式碼，選擇一個正確的描述</a:t>
            </a:r>
            <a:endParaRPr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C377344-DE38-435F-AA7E-6E8D58690C8C}"/>
              </a:ext>
            </a:extLst>
          </p:cNvPr>
          <p:cNvSpPr/>
          <p:nvPr/>
        </p:nvSpPr>
        <p:spPr>
          <a:xfrm>
            <a:off x="1326874" y="488295"/>
            <a:ext cx="1476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Quiz</a:t>
            </a:r>
            <a:endParaRPr lang="zh-TW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" name="Google Shape;1021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9627" y="2078333"/>
            <a:ext cx="5490904" cy="19191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20;p91"/>
          <p:cNvSpPr txBox="1"/>
          <p:nvPr/>
        </p:nvSpPr>
        <p:spPr>
          <a:xfrm>
            <a:off x="7383639" y="3698249"/>
            <a:ext cx="4925322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01到04行在語法檢查時將被忽略。</a:t>
            </a:r>
            <a:endParaRPr sz="2000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02和03行中的井字符號(#)非必填。</a:t>
            </a:r>
            <a:endParaRPr sz="2000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06行中的字串將被解釋為註釋。</a:t>
            </a:r>
            <a:endParaRPr sz="2000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07行中包含內嵌註釋。</a:t>
            </a:r>
            <a:endParaRPr sz="2000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07行中可用“//”代替“#”作為註釋標記。</a:t>
            </a:r>
            <a:endParaRPr sz="20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652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65"/>
          <p:cNvSpPr txBox="1">
            <a:spLocks noGrp="1"/>
          </p:cNvSpPr>
          <p:nvPr>
            <p:ph type="body" idx="1"/>
          </p:nvPr>
        </p:nvSpPr>
        <p:spPr>
          <a:xfrm>
            <a:off x="1522670" y="1475424"/>
            <a:ext cx="9397514" cy="673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請根據下方程式碼，選擇正確的描述</a:t>
            </a:r>
            <a:endParaRPr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Google Shape;1021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9627" y="2078333"/>
            <a:ext cx="5490904" cy="19191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20;p91"/>
          <p:cNvSpPr txBox="1"/>
          <p:nvPr/>
        </p:nvSpPr>
        <p:spPr>
          <a:xfrm>
            <a:off x="7375890" y="3760242"/>
            <a:ext cx="4925322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01到04行在語法檢查時將被忽略。</a:t>
            </a:r>
            <a:endParaRPr sz="2000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02和03行中的井字符號(#)非必填。</a:t>
            </a:r>
            <a:endParaRPr sz="2000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06行中的字串將被解釋為註釋。</a:t>
            </a:r>
            <a:endParaRPr sz="2000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07行中包含內嵌註釋。</a:t>
            </a:r>
            <a:endParaRPr sz="2000" dirty="0">
              <a:solidFill>
                <a:schemeClr val="bg1"/>
              </a:solidFill>
            </a:endParaRPr>
          </a:p>
          <a:p>
            <a:pPr marL="0" marR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07行中可用“//”代替“#”作為註釋標記。</a:t>
            </a:r>
            <a:endParaRPr sz="200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2056E2-3EFF-4247-8397-0F1B6DD5F7F9}"/>
              </a:ext>
            </a:extLst>
          </p:cNvPr>
          <p:cNvSpPr/>
          <p:nvPr/>
        </p:nvSpPr>
        <p:spPr>
          <a:xfrm>
            <a:off x="1439083" y="488295"/>
            <a:ext cx="12522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Ans</a:t>
            </a:r>
            <a:endParaRPr lang="zh-TW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031979" y="3859901"/>
            <a:ext cx="47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Y</a:t>
            </a:r>
            <a:endParaRPr lang="zh-TW" altLang="en-US" sz="32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31979" y="5471708"/>
            <a:ext cx="47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2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Y</a:t>
            </a:r>
            <a:endParaRPr lang="zh-TW" altLang="en-US" sz="32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8235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421" y="136525"/>
            <a:ext cx="4103685" cy="614589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參考與延伸閱讀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75CE5417-264D-4F51-8BB9-18ADC157B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73" y="1607360"/>
            <a:ext cx="6905340" cy="46195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資料科學與人工智慧 應用實務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類神經網路實戰：使用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2"/>
              </a:rPr>
              <a:t>Python For Finance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Python 3.9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技術手冊 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流暢的 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：清晰、簡潔、有效的程式設計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622" y="218772"/>
            <a:ext cx="1523444" cy="204918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087" y="121614"/>
            <a:ext cx="1369538" cy="211917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8621" y="2317151"/>
            <a:ext cx="1463001" cy="198107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7272" y="4159307"/>
            <a:ext cx="1457167" cy="195330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3989" y="4159307"/>
            <a:ext cx="1491077" cy="206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59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8E7894-9118-47EA-BB1D-AB6D76FA74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4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變數宣告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578412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kx8tldwbc_8luwZK6pOebeCJPJ8jzv5yjEDxlTFnF7oypi1j7s7FCs4eUtH3TECL5OuNKWf5vc1opGaGoLiH_n8_qrQ8iM7-apQtzYzw-KM0VvTBK9taoK3cWdlPZjPY53RyUOQ">
            <a:extLst>
              <a:ext uri="{FF2B5EF4-FFF2-40B4-BE49-F238E27FC236}">
                <a16:creationId xmlns:a16="http://schemas.microsoft.com/office/drawing/2014/main" id="{D5054D5C-1D80-457F-9A74-3ABF7B91F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27" y="943797"/>
            <a:ext cx="3714594" cy="294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A990441-582F-40B0-B3D5-372AAA628209}"/>
              </a:ext>
            </a:extLst>
          </p:cNvPr>
          <p:cNvSpPr txBox="1"/>
          <p:nvPr/>
        </p:nvSpPr>
        <p:spPr>
          <a:xfrm>
            <a:off x="5868955" y="1828801"/>
            <a:ext cx="5766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想像一下，你手上有一個設計藍圖，你可以根據這個藍圖，蓋出任意外觀的房子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99E138-E66D-485B-8F48-BD3DDAEF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14" y="4443076"/>
            <a:ext cx="2019475" cy="192802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77B39E2-EC0F-44E2-BBE0-5B9AAA5F0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78" y="4443076"/>
            <a:ext cx="2377209" cy="192802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C6524A-BDE2-47C2-B455-7D958968D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446" y="4443076"/>
            <a:ext cx="2849301" cy="19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0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kx8tldwbc_8luwZK6pOebeCJPJ8jzv5yjEDxlTFnF7oypi1j7s7FCs4eUtH3TECL5OuNKWf5vc1opGaGoLiH_n8_qrQ8iM7-apQtzYzw-KM0VvTBK9taoK3cWdlPZjPY53RyUOQ">
            <a:extLst>
              <a:ext uri="{FF2B5EF4-FFF2-40B4-BE49-F238E27FC236}">
                <a16:creationId xmlns:a16="http://schemas.microsoft.com/office/drawing/2014/main" id="{D5054D5C-1D80-457F-9A74-3ABF7B91F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285" y="883296"/>
            <a:ext cx="3714594" cy="2942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E99E138-E66D-485B-8F48-BD3DDAEF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14" y="4443076"/>
            <a:ext cx="2019475" cy="192802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77B39E2-EC0F-44E2-BBE0-5B9AAA5F0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978" y="4443076"/>
            <a:ext cx="2377209" cy="192802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C6524A-BDE2-47C2-B455-7D958968D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0446" y="4443076"/>
            <a:ext cx="2849301" cy="192802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18E4DAE-D84A-4B2A-A65F-72D05AE36FAD}"/>
              </a:ext>
            </a:extLst>
          </p:cNvPr>
          <p:cNvSpPr/>
          <p:nvPr/>
        </p:nvSpPr>
        <p:spPr>
          <a:xfrm>
            <a:off x="9783947" y="1674674"/>
            <a:ext cx="158248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型別</a:t>
            </a:r>
            <a:endParaRPr lang="en-US" altLang="zh-TW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zh-TW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type</a:t>
            </a:r>
            <a:endParaRPr lang="zh-TW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A93D5EF-70F0-4EB7-B333-BF61CAEB0919}"/>
              </a:ext>
            </a:extLst>
          </p:cNvPr>
          <p:cNvSpPr/>
          <p:nvPr/>
        </p:nvSpPr>
        <p:spPr>
          <a:xfrm>
            <a:off x="9536841" y="4712159"/>
            <a:ext cx="202170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物件</a:t>
            </a:r>
            <a:endParaRPr lang="en-US" altLang="zh-TW" sz="5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en-US" altLang="zh-TW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</a:t>
            </a:r>
            <a:endParaRPr lang="zh-TW" alt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D6934D3A-BFA4-4DEE-A13B-631A5B87DA9C}"/>
              </a:ext>
            </a:extLst>
          </p:cNvPr>
          <p:cNvCxnSpPr>
            <a:cxnSpLocks/>
          </p:cNvCxnSpPr>
          <p:nvPr/>
        </p:nvCxnSpPr>
        <p:spPr>
          <a:xfrm>
            <a:off x="6386146" y="2551837"/>
            <a:ext cx="301283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AE56B52-2D23-40CB-B9CB-34BBDDAA21E1}"/>
              </a:ext>
            </a:extLst>
          </p:cNvPr>
          <p:cNvCxnSpPr>
            <a:cxnSpLocks/>
          </p:cNvCxnSpPr>
          <p:nvPr/>
        </p:nvCxnSpPr>
        <p:spPr>
          <a:xfrm>
            <a:off x="8590384" y="5442857"/>
            <a:ext cx="870857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303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lh5.googleusercontent.com/kx8tldwbc_8luwZK6pOebeCJPJ8jzv5yjEDxlTFnF7oypi1j7s7FCs4eUtH3TECL5OuNKWf5vc1opGaGoLiH_n8_qrQ8iM7-apQtzYzw-KM0VvTBK9taoK3cWdlPZjPY53RyUOQ">
            <a:extLst>
              <a:ext uri="{FF2B5EF4-FFF2-40B4-BE49-F238E27FC236}">
                <a16:creationId xmlns:a16="http://schemas.microsoft.com/office/drawing/2014/main" id="{01F1BC0C-0105-4F1D-B008-BA68C81D6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56" y="855881"/>
            <a:ext cx="2194756" cy="17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78B6744-BA81-4025-982B-C86926D16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459" y="844973"/>
            <a:ext cx="1835020" cy="175192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CA8ED6F-FEBC-4714-A849-99ED0723E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3545" y="831381"/>
            <a:ext cx="2568963" cy="173833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7CDA9F8-1BA5-4487-A1AE-E43363B14943}"/>
              </a:ext>
            </a:extLst>
          </p:cNvPr>
          <p:cNvSpPr/>
          <p:nvPr/>
        </p:nvSpPr>
        <p:spPr>
          <a:xfrm>
            <a:off x="-520256" y="239211"/>
            <a:ext cx="43714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型別</a:t>
            </a:r>
            <a:r>
              <a:rPr lang="en-US" altLang="zh-TW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(type)</a:t>
            </a:r>
            <a:endParaRPr lang="zh-TW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D2CDC5E-8F7C-4479-82AE-B4AB0DF0D0DF}"/>
              </a:ext>
            </a:extLst>
          </p:cNvPr>
          <p:cNvSpPr/>
          <p:nvPr/>
        </p:nvSpPr>
        <p:spPr>
          <a:xfrm>
            <a:off x="3001253" y="230202"/>
            <a:ext cx="43714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物件</a:t>
            </a:r>
            <a:r>
              <a:rPr lang="en-US" altLang="zh-TW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</a:t>
            </a:r>
            <a:r>
              <a:rPr lang="en-US" altLang="zh-TW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</a:t>
            </a:r>
            <a:r>
              <a:rPr lang="en-US" altLang="zh-TW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)</a:t>
            </a:r>
            <a:endParaRPr lang="zh-TW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288B0CF-4AB0-4C67-93E2-15C3EE25A9FD}"/>
              </a:ext>
            </a:extLst>
          </p:cNvPr>
          <p:cNvSpPr/>
          <p:nvPr/>
        </p:nvSpPr>
        <p:spPr>
          <a:xfrm>
            <a:off x="6403847" y="239211"/>
            <a:ext cx="43714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物件</a:t>
            </a:r>
            <a:r>
              <a:rPr lang="en-US" altLang="zh-TW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</a:t>
            </a:r>
            <a:r>
              <a:rPr lang="en-US" altLang="zh-TW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</a:t>
            </a:r>
            <a:r>
              <a:rPr lang="en-US" altLang="zh-TW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)</a:t>
            </a:r>
            <a:endParaRPr lang="zh-TW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AEFB6ED-1104-4685-B0D6-5AD1AF880089}"/>
              </a:ext>
            </a:extLst>
          </p:cNvPr>
          <p:cNvSpPr txBox="1"/>
          <p:nvPr/>
        </p:nvSpPr>
        <p:spPr>
          <a:xfrm>
            <a:off x="10268995" y="1450762"/>
            <a:ext cx="531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副標題 2">
            <a:extLst>
              <a:ext uri="{FF2B5EF4-FFF2-40B4-BE49-F238E27FC236}">
                <a16:creationId xmlns:a16="http://schemas.microsoft.com/office/drawing/2014/main" id="{67DBA5ED-C516-4D42-9901-8A53F8E54D2B}"/>
              </a:ext>
            </a:extLst>
          </p:cNvPr>
          <p:cNvSpPr txBox="1">
            <a:spLocks/>
          </p:cNvSpPr>
          <p:nvPr/>
        </p:nvSpPr>
        <p:spPr>
          <a:xfrm>
            <a:off x="476056" y="3264813"/>
            <a:ext cx="9661466" cy="610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內建多種</a:t>
            </a:r>
            <a:r>
              <a:rPr lang="zh-TW" altLang="en-US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基礎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型別</a:t>
            </a: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Type</a:t>
            </a:r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0A88EF6-6080-49CD-B119-7E29CB4C69B5}"/>
              </a:ext>
            </a:extLst>
          </p:cNvPr>
          <p:cNvSpPr/>
          <p:nvPr/>
        </p:nvSpPr>
        <p:spPr>
          <a:xfrm>
            <a:off x="1347308" y="4181205"/>
            <a:ext cx="8585200" cy="1456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ts val="1800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數值型態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(Numeric type) - int, float, bool</a:t>
            </a:r>
          </a:p>
          <a:p>
            <a:pPr lvl="0">
              <a:spcBef>
                <a:spcPts val="1000"/>
              </a:spcBef>
              <a:buSzPts val="1800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字串型態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(String type)</a:t>
            </a:r>
          </a:p>
          <a:p>
            <a:pPr lvl="0">
              <a:spcBef>
                <a:spcPts val="1000"/>
              </a:spcBef>
              <a:buSzPts val="1800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容器型態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(Container type) - list, set, tuple</a:t>
            </a:r>
          </a:p>
        </p:txBody>
      </p:sp>
    </p:spTree>
    <p:extLst>
      <p:ext uri="{BB962C8B-B14F-4D97-AF65-F5344CB8AC3E}">
        <p14:creationId xmlns:p14="http://schemas.microsoft.com/office/powerpoint/2010/main" val="3201775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5.googleusercontent.com/kx8tldwbc_8luwZK6pOebeCJPJ8jzv5yjEDxlTFnF7oypi1j7s7FCs4eUtH3TECL5OuNKWf5vc1opGaGoLiH_n8_qrQ8iM7-apQtzYzw-KM0VvTBK9taoK3cWdlPZjPY53RyUOQ">
            <a:extLst>
              <a:ext uri="{FF2B5EF4-FFF2-40B4-BE49-F238E27FC236}">
                <a16:creationId xmlns:a16="http://schemas.microsoft.com/office/drawing/2014/main" id="{88CAD86E-B52C-A047-A811-18C99C5C7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091" y="1740737"/>
            <a:ext cx="2194756" cy="17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DE5E560-B316-E842-9EA7-D83BB7ED4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494" y="1729829"/>
            <a:ext cx="1835020" cy="175192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F10C250-89E7-7B44-83D6-85EDB5DC68FB}"/>
              </a:ext>
            </a:extLst>
          </p:cNvPr>
          <p:cNvSpPr/>
          <p:nvPr/>
        </p:nvSpPr>
        <p:spPr>
          <a:xfrm>
            <a:off x="480168" y="896537"/>
            <a:ext cx="43714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型別</a:t>
            </a:r>
            <a:r>
              <a:rPr lang="en-US" altLang="zh-TW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(type)</a:t>
            </a:r>
            <a:endParaRPr lang="zh-TW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537D90A-48AE-4643-9952-B1D57195C679}"/>
              </a:ext>
            </a:extLst>
          </p:cNvPr>
          <p:cNvSpPr/>
          <p:nvPr/>
        </p:nvSpPr>
        <p:spPr>
          <a:xfrm>
            <a:off x="4001677" y="887528"/>
            <a:ext cx="43714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物件</a:t>
            </a:r>
            <a:r>
              <a:rPr lang="en-US" altLang="zh-TW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</a:t>
            </a:r>
            <a:r>
              <a:rPr lang="en-US" altLang="zh-TW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</a:t>
            </a:r>
            <a:r>
              <a:rPr lang="en-US" altLang="zh-TW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)</a:t>
            </a:r>
            <a:endParaRPr lang="zh-TW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742B583-C5C8-054F-9D34-3F6945C22A26}"/>
              </a:ext>
            </a:extLst>
          </p:cNvPr>
          <p:cNvSpPr/>
          <p:nvPr/>
        </p:nvSpPr>
        <p:spPr>
          <a:xfrm>
            <a:off x="7523186" y="896537"/>
            <a:ext cx="43714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描述：</a:t>
            </a:r>
            <a:r>
              <a:rPr lang="en-US" altLang="zh-TW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</a:t>
            </a:r>
            <a:r>
              <a:rPr lang="en-US" altLang="zh-TW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alue</a:t>
            </a:r>
            <a:endParaRPr lang="zh-TW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CAF95C1-E0AE-CA42-87A9-DD0A6AF0112B}"/>
              </a:ext>
            </a:extLst>
          </p:cNvPr>
          <p:cNvSpPr/>
          <p:nvPr/>
        </p:nvSpPr>
        <p:spPr>
          <a:xfrm>
            <a:off x="7649796" y="2374958"/>
            <a:ext cx="43714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500 </a:t>
            </a:r>
            <a:r>
              <a:rPr lang="zh-TW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坪</a:t>
            </a:r>
            <a:endParaRPr lang="zh-TW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6EF22DB-D023-984F-8E6F-AEB0730E0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725" y="4232060"/>
            <a:ext cx="2849301" cy="1928027"/>
          </a:xfrm>
          <a:prstGeom prst="rect">
            <a:avLst/>
          </a:prstGeom>
        </p:spPr>
      </p:pic>
      <p:pic>
        <p:nvPicPr>
          <p:cNvPr id="12" name="Picture 2" descr="https://lh5.googleusercontent.com/kx8tldwbc_8luwZK6pOebeCJPJ8jzv5yjEDxlTFnF7oypi1j7s7FCs4eUtH3TECL5OuNKWf5vc1opGaGoLiH_n8_qrQ8iM7-apQtzYzw-KM0VvTBK9taoK3cWdlPZjPY53RyUOQ">
            <a:extLst>
              <a:ext uri="{FF2B5EF4-FFF2-40B4-BE49-F238E27FC236}">
                <a16:creationId xmlns:a16="http://schemas.microsoft.com/office/drawing/2014/main" id="{3BAEAEC7-8649-A247-99B1-768A24BDF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505" y="4326862"/>
            <a:ext cx="2194756" cy="17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D88C9E4-F845-8C46-B811-45FA48C80C80}"/>
              </a:ext>
            </a:extLst>
          </p:cNvPr>
          <p:cNvSpPr/>
          <p:nvPr/>
        </p:nvSpPr>
        <p:spPr>
          <a:xfrm>
            <a:off x="7649795" y="4965239"/>
            <a:ext cx="43714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100 </a:t>
            </a:r>
            <a:r>
              <a:rPr lang="zh-TW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坪</a:t>
            </a:r>
            <a:endParaRPr lang="zh-TW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0238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AEA8FB8-9614-44FB-86E4-654BB30844B6}"/>
              </a:ext>
            </a:extLst>
          </p:cNvPr>
          <p:cNvSpPr/>
          <p:nvPr/>
        </p:nvSpPr>
        <p:spPr>
          <a:xfrm>
            <a:off x="3910284" y="751114"/>
            <a:ext cx="43714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物件</a:t>
            </a:r>
            <a:r>
              <a:rPr lang="en-US" altLang="zh-TW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</a:t>
            </a:r>
            <a:r>
              <a:rPr lang="en-US" altLang="zh-TW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object</a:t>
            </a:r>
            <a:r>
              <a:rPr lang="en-US" altLang="zh-TW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)/</a:t>
            </a:r>
            <a:r>
              <a:rPr lang="zh-TW" alt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變數</a:t>
            </a:r>
            <a:r>
              <a:rPr lang="en-US" altLang="zh-TW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(variable)</a:t>
            </a:r>
            <a:endParaRPr lang="zh-TW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EA7892-BB3E-4CEB-A03D-28D800468B81}"/>
              </a:ext>
            </a:extLst>
          </p:cNvPr>
          <p:cNvSpPr/>
          <p:nvPr/>
        </p:nvSpPr>
        <p:spPr>
          <a:xfrm>
            <a:off x="7431793" y="760123"/>
            <a:ext cx="43714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描述：</a:t>
            </a:r>
            <a:r>
              <a:rPr lang="en-US" altLang="zh-TW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</a:t>
            </a:r>
            <a:r>
              <a:rPr lang="en-US" altLang="zh-TW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alue</a:t>
            </a:r>
            <a:endParaRPr lang="zh-TW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1A9F087-E9C0-401D-ACB1-2D6140C4DCEF}"/>
              </a:ext>
            </a:extLst>
          </p:cNvPr>
          <p:cNvSpPr/>
          <p:nvPr/>
        </p:nvSpPr>
        <p:spPr>
          <a:xfrm>
            <a:off x="1753299" y="1333850"/>
            <a:ext cx="1644242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</a:t>
            </a:r>
            <a:endParaRPr lang="zh-TW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3ECB4B-FA43-48AE-84D8-8B0839A81E58}"/>
              </a:ext>
            </a:extLst>
          </p:cNvPr>
          <p:cNvSpPr/>
          <p:nvPr/>
        </p:nvSpPr>
        <p:spPr>
          <a:xfrm>
            <a:off x="5273878" y="1333850"/>
            <a:ext cx="1644242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integerObj</a:t>
            </a:r>
            <a:endParaRPr lang="zh-TW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7B85B5C-00F8-49D4-AAE5-88A26FF1CBF4}"/>
              </a:ext>
            </a:extLst>
          </p:cNvPr>
          <p:cNvSpPr/>
          <p:nvPr/>
        </p:nvSpPr>
        <p:spPr>
          <a:xfrm>
            <a:off x="8825216" y="1333849"/>
            <a:ext cx="1644242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endParaRPr lang="zh-TW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79671B8-BB72-432B-8705-F47007F32FBB}"/>
              </a:ext>
            </a:extLst>
          </p:cNvPr>
          <p:cNvSpPr/>
          <p:nvPr/>
        </p:nvSpPr>
        <p:spPr>
          <a:xfrm>
            <a:off x="82421" y="2517470"/>
            <a:ext cx="1182847" cy="9444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C++</a:t>
            </a:r>
          </a:p>
          <a:p>
            <a:pPr algn="ctr"/>
            <a:r>
              <a:rPr lang="en-US" altLang="zh-TW" dirty="0"/>
              <a:t>C#</a:t>
            </a:r>
          </a:p>
          <a:p>
            <a:pPr algn="ctr"/>
            <a:r>
              <a:rPr lang="en-US" altLang="zh-TW" dirty="0"/>
              <a:t>Java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FC9CE94-D105-44EF-80D5-B7C99F1E56FF}"/>
              </a:ext>
            </a:extLst>
          </p:cNvPr>
          <p:cNvSpPr txBox="1"/>
          <p:nvPr/>
        </p:nvSpPr>
        <p:spPr>
          <a:xfrm>
            <a:off x="1906374" y="2852475"/>
            <a:ext cx="5081656" cy="46166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 </a:t>
            </a:r>
            <a:r>
              <a:rPr lang="en-US" altLang="zh-TW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integerObj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10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81E6AC9-B83C-4CF3-B3CB-AC544857A558}"/>
              </a:ext>
            </a:extLst>
          </p:cNvPr>
          <p:cNvSpPr/>
          <p:nvPr/>
        </p:nvSpPr>
        <p:spPr>
          <a:xfrm>
            <a:off x="82421" y="4202938"/>
            <a:ext cx="1182847" cy="5285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javaScript</a:t>
            </a:r>
            <a:endParaRPr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D60B7B5-E28C-4BDE-9EE6-3F5851962A41}"/>
              </a:ext>
            </a:extLst>
          </p:cNvPr>
          <p:cNvSpPr txBox="1"/>
          <p:nvPr/>
        </p:nvSpPr>
        <p:spPr>
          <a:xfrm>
            <a:off x="1906374" y="4236358"/>
            <a:ext cx="5081656" cy="46166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var </a:t>
            </a:r>
            <a:r>
              <a:rPr lang="en-US" altLang="zh-TW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integerObj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10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E7992DF-A14C-4DC9-BBC8-BABA964A7300}"/>
              </a:ext>
            </a:extLst>
          </p:cNvPr>
          <p:cNvSpPr/>
          <p:nvPr/>
        </p:nvSpPr>
        <p:spPr>
          <a:xfrm>
            <a:off x="82421" y="5490730"/>
            <a:ext cx="1182847" cy="5285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python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333C0C2-D468-4DE1-914E-94C4BC4BF09B}"/>
              </a:ext>
            </a:extLst>
          </p:cNvPr>
          <p:cNvSpPr txBox="1"/>
          <p:nvPr/>
        </p:nvSpPr>
        <p:spPr>
          <a:xfrm>
            <a:off x="1906374" y="5524150"/>
            <a:ext cx="5081656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integerObj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= 10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箭號: 弧形上彎 1">
            <a:extLst>
              <a:ext uri="{FF2B5EF4-FFF2-40B4-BE49-F238E27FC236}">
                <a16:creationId xmlns:a16="http://schemas.microsoft.com/office/drawing/2014/main" id="{73304327-10DD-4EB6-AD7E-DD810B5BC5D8}"/>
              </a:ext>
            </a:extLst>
          </p:cNvPr>
          <p:cNvSpPr/>
          <p:nvPr/>
        </p:nvSpPr>
        <p:spPr>
          <a:xfrm>
            <a:off x="3130061" y="2047915"/>
            <a:ext cx="2293286" cy="280656"/>
          </a:xfrm>
          <a:prstGeom prst="curvedUp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D39835E-EB5B-4829-A5A9-EE797617F8F8}"/>
              </a:ext>
            </a:extLst>
          </p:cNvPr>
          <p:cNvSpPr/>
          <p:nvPr/>
        </p:nvSpPr>
        <p:spPr>
          <a:xfrm>
            <a:off x="3685280" y="1805696"/>
            <a:ext cx="118284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宣告</a:t>
            </a:r>
            <a:endParaRPr lang="zh-TW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CC69230-4A54-40E7-A694-BF49E0E21884}"/>
              </a:ext>
            </a:extLst>
          </p:cNvPr>
          <p:cNvSpPr/>
          <p:nvPr/>
        </p:nvSpPr>
        <p:spPr>
          <a:xfrm>
            <a:off x="8794690" y="6097877"/>
            <a:ext cx="1490935" cy="52850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動態宣告</a:t>
            </a:r>
          </a:p>
        </p:txBody>
      </p:sp>
      <p:sp>
        <p:nvSpPr>
          <p:cNvPr id="26" name="箭號: 弧形上彎 25">
            <a:extLst>
              <a:ext uri="{FF2B5EF4-FFF2-40B4-BE49-F238E27FC236}">
                <a16:creationId xmlns:a16="http://schemas.microsoft.com/office/drawing/2014/main" id="{E2F2F27B-8594-46F5-BC7F-D7C9D2710373}"/>
              </a:ext>
            </a:extLst>
          </p:cNvPr>
          <p:cNvSpPr/>
          <p:nvPr/>
        </p:nvSpPr>
        <p:spPr>
          <a:xfrm>
            <a:off x="6410910" y="6268784"/>
            <a:ext cx="2293286" cy="280656"/>
          </a:xfrm>
          <a:prstGeom prst="curvedUp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箭號: 弧形上彎 1">
            <a:extLst>
              <a:ext uri="{FF2B5EF4-FFF2-40B4-BE49-F238E27FC236}">
                <a16:creationId xmlns:a16="http://schemas.microsoft.com/office/drawing/2014/main" id="{73304327-10DD-4EB6-AD7E-DD810B5BC5D8}"/>
              </a:ext>
            </a:extLst>
          </p:cNvPr>
          <p:cNvSpPr/>
          <p:nvPr/>
        </p:nvSpPr>
        <p:spPr>
          <a:xfrm flipH="1">
            <a:off x="6918120" y="1989083"/>
            <a:ext cx="2599188" cy="280656"/>
          </a:xfrm>
          <a:prstGeom prst="curvedUp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D39835E-EB5B-4829-A5A9-EE797617F8F8}"/>
              </a:ext>
            </a:extLst>
          </p:cNvPr>
          <p:cNvSpPr/>
          <p:nvPr/>
        </p:nvSpPr>
        <p:spPr>
          <a:xfrm>
            <a:off x="7561885" y="1743432"/>
            <a:ext cx="118284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指派</a:t>
            </a:r>
            <a:endParaRPr lang="zh-TW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FCC1335-3E57-4CBE-836D-ED88329895FC}"/>
              </a:ext>
            </a:extLst>
          </p:cNvPr>
          <p:cNvSpPr/>
          <p:nvPr/>
        </p:nvSpPr>
        <p:spPr>
          <a:xfrm>
            <a:off x="388775" y="774962"/>
            <a:ext cx="43714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型別</a:t>
            </a:r>
            <a:r>
              <a:rPr lang="en-US" altLang="zh-TW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(type)</a:t>
            </a:r>
            <a:endParaRPr lang="zh-TW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8" name="箭號: 弧形上彎 27">
            <a:extLst>
              <a:ext uri="{FF2B5EF4-FFF2-40B4-BE49-F238E27FC236}">
                <a16:creationId xmlns:a16="http://schemas.microsoft.com/office/drawing/2014/main" id="{AD5187A1-E53A-4889-B3FD-385277861B7D}"/>
              </a:ext>
            </a:extLst>
          </p:cNvPr>
          <p:cNvSpPr/>
          <p:nvPr/>
        </p:nvSpPr>
        <p:spPr>
          <a:xfrm>
            <a:off x="6410910" y="3558446"/>
            <a:ext cx="2293286" cy="280656"/>
          </a:xfrm>
          <a:prstGeom prst="curvedUp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DBC76550-65AF-4881-A541-8956CB0AE2B8}"/>
              </a:ext>
            </a:extLst>
          </p:cNvPr>
          <p:cNvSpPr/>
          <p:nvPr/>
        </p:nvSpPr>
        <p:spPr>
          <a:xfrm>
            <a:off x="8794691" y="3294192"/>
            <a:ext cx="1490935" cy="5285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靜態宣告</a:t>
            </a:r>
          </a:p>
        </p:txBody>
      </p:sp>
      <p:sp>
        <p:nvSpPr>
          <p:cNvPr id="30" name="箭號: 弧形上彎 29">
            <a:extLst>
              <a:ext uri="{FF2B5EF4-FFF2-40B4-BE49-F238E27FC236}">
                <a16:creationId xmlns:a16="http://schemas.microsoft.com/office/drawing/2014/main" id="{2A85758B-8D23-4116-BB58-DB369E2EA9EE}"/>
              </a:ext>
            </a:extLst>
          </p:cNvPr>
          <p:cNvSpPr/>
          <p:nvPr/>
        </p:nvSpPr>
        <p:spPr>
          <a:xfrm>
            <a:off x="6410910" y="4913615"/>
            <a:ext cx="2293286" cy="280656"/>
          </a:xfrm>
          <a:prstGeom prst="curvedUp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34C985EC-A686-4E40-80DF-218A01ABD4EC}"/>
              </a:ext>
            </a:extLst>
          </p:cNvPr>
          <p:cNvSpPr/>
          <p:nvPr/>
        </p:nvSpPr>
        <p:spPr>
          <a:xfrm>
            <a:off x="8794691" y="4704419"/>
            <a:ext cx="1490935" cy="52850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動態宣告</a:t>
            </a:r>
          </a:p>
        </p:txBody>
      </p:sp>
    </p:spTree>
    <p:extLst>
      <p:ext uri="{BB962C8B-B14F-4D97-AF65-F5344CB8AC3E}">
        <p14:creationId xmlns:p14="http://schemas.microsoft.com/office/powerpoint/2010/main" val="103248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6B50F03-44CA-4D37-9070-BF35C7F9B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5" y="92319"/>
            <a:ext cx="6334183" cy="667336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EE4F627-2CCD-49B9-AE9E-E87F042E7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210" y="2793202"/>
            <a:ext cx="5229955" cy="397247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6E4CE6D-186C-4EF8-A363-DC106C98155B}"/>
              </a:ext>
            </a:extLst>
          </p:cNvPr>
          <p:cNvSpPr txBox="1"/>
          <p:nvPr/>
        </p:nvSpPr>
        <p:spPr>
          <a:xfrm>
            <a:off x="6978459" y="443383"/>
            <a:ext cx="3792118" cy="461665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沒有動態宣告的狀況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2338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18BC616-CFB7-4673-AC49-8616E53B8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476" y="106836"/>
            <a:ext cx="5891047" cy="664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34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8E7894-9118-47EA-BB1D-AB6D76FA7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1231"/>
            <a:ext cx="9144000" cy="1035538"/>
          </a:xfrm>
        </p:spPr>
        <p:txBody>
          <a:bodyPr>
            <a:normAutofit/>
          </a:bodyPr>
          <a:lstStyle/>
          <a:p>
            <a:r>
              <a:rPr lang="en-US" altLang="zh-TW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F00FF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Warning !!</a:t>
            </a:r>
            <a:endParaRPr lang="zh-TW" altLang="en-US" dirty="0">
              <a:solidFill>
                <a:srgbClr val="FF00FF"/>
              </a:solidFill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E78E7894-9118-47EA-BB1D-AB6D76FA7422}"/>
              </a:ext>
            </a:extLst>
          </p:cNvPr>
          <p:cNvSpPr txBox="1">
            <a:spLocks/>
          </p:cNvSpPr>
          <p:nvPr/>
        </p:nvSpPr>
        <p:spPr>
          <a:xfrm>
            <a:off x="1602023" y="4065534"/>
            <a:ext cx="9144000" cy="10355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6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靜態宣告 </a:t>
            </a:r>
            <a:r>
              <a:rPr lang="en-US" altLang="zh-TW" sz="36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vs </a:t>
            </a:r>
            <a:r>
              <a:rPr lang="zh-TW" altLang="en-US" sz="36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動態宣告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389378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B1581B7-599B-4BA8-AF50-01DC6A23347C}"/>
              </a:ext>
            </a:extLst>
          </p:cNvPr>
          <p:cNvSpPr/>
          <p:nvPr/>
        </p:nvSpPr>
        <p:spPr>
          <a:xfrm>
            <a:off x="3905910" y="195081"/>
            <a:ext cx="43714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變數</a:t>
            </a:r>
            <a:r>
              <a:rPr lang="en-US" altLang="zh-TW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(variable)</a:t>
            </a:r>
            <a:endParaRPr lang="zh-TW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090F5F-D918-486E-995A-F9CFDC4FF98A}"/>
              </a:ext>
            </a:extLst>
          </p:cNvPr>
          <p:cNvSpPr/>
          <p:nvPr/>
        </p:nvSpPr>
        <p:spPr>
          <a:xfrm>
            <a:off x="7383667" y="215346"/>
            <a:ext cx="43714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描述：</a:t>
            </a:r>
            <a:r>
              <a:rPr lang="en-US" altLang="zh-TW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</a:t>
            </a:r>
            <a:r>
              <a:rPr lang="en-US" altLang="zh-TW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alue</a:t>
            </a:r>
            <a:endParaRPr lang="zh-TW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241AC2-F852-4E16-8F5C-EE05EBD2D29D}"/>
              </a:ext>
            </a:extLst>
          </p:cNvPr>
          <p:cNvSpPr/>
          <p:nvPr/>
        </p:nvSpPr>
        <p:spPr>
          <a:xfrm>
            <a:off x="1718299" y="704076"/>
            <a:ext cx="1644242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</a:t>
            </a:r>
            <a:endParaRPr lang="zh-TW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27E17D-B039-432A-8E2B-544701C7327D}"/>
              </a:ext>
            </a:extLst>
          </p:cNvPr>
          <p:cNvSpPr/>
          <p:nvPr/>
        </p:nvSpPr>
        <p:spPr>
          <a:xfrm>
            <a:off x="5238878" y="704076"/>
            <a:ext cx="1644242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integerObj</a:t>
            </a:r>
            <a:endParaRPr lang="zh-TW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72115DA-A024-477A-AE94-C16339B8F875}"/>
              </a:ext>
            </a:extLst>
          </p:cNvPr>
          <p:cNvSpPr/>
          <p:nvPr/>
        </p:nvSpPr>
        <p:spPr>
          <a:xfrm>
            <a:off x="8790216" y="704075"/>
            <a:ext cx="1644242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endParaRPr lang="zh-TW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箭號: 弧形上彎 8">
            <a:extLst>
              <a:ext uri="{FF2B5EF4-FFF2-40B4-BE49-F238E27FC236}">
                <a16:creationId xmlns:a16="http://schemas.microsoft.com/office/drawing/2014/main" id="{C98C2332-53E4-4DAD-BCA4-BEBA8469A1AD}"/>
              </a:ext>
            </a:extLst>
          </p:cNvPr>
          <p:cNvSpPr/>
          <p:nvPr/>
        </p:nvSpPr>
        <p:spPr>
          <a:xfrm>
            <a:off x="3095061" y="1418141"/>
            <a:ext cx="2293286" cy="280656"/>
          </a:xfrm>
          <a:prstGeom prst="curvedUp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E9C479D-FD3B-4958-BB7B-C8625E73EE56}"/>
              </a:ext>
            </a:extLst>
          </p:cNvPr>
          <p:cNvSpPr/>
          <p:nvPr/>
        </p:nvSpPr>
        <p:spPr>
          <a:xfrm>
            <a:off x="3650280" y="1175922"/>
            <a:ext cx="118284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宣告</a:t>
            </a:r>
            <a:endParaRPr lang="zh-TW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1" name="箭號: 弧形上彎 1">
            <a:extLst>
              <a:ext uri="{FF2B5EF4-FFF2-40B4-BE49-F238E27FC236}">
                <a16:creationId xmlns:a16="http://schemas.microsoft.com/office/drawing/2014/main" id="{F6389C1A-45C1-4A02-BFEC-CD45616CE926}"/>
              </a:ext>
            </a:extLst>
          </p:cNvPr>
          <p:cNvSpPr/>
          <p:nvPr/>
        </p:nvSpPr>
        <p:spPr>
          <a:xfrm flipH="1">
            <a:off x="6883120" y="1359309"/>
            <a:ext cx="2599188" cy="280656"/>
          </a:xfrm>
          <a:prstGeom prst="curvedUp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1203D85-B581-4FFB-9071-38F8BEE0465F}"/>
              </a:ext>
            </a:extLst>
          </p:cNvPr>
          <p:cNvSpPr/>
          <p:nvPr/>
        </p:nvSpPr>
        <p:spPr>
          <a:xfrm>
            <a:off x="7518135" y="1137485"/>
            <a:ext cx="118284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指派</a:t>
            </a:r>
            <a:endParaRPr lang="zh-TW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26D13B4-7CB4-441B-B7A6-75D1C3FCC037}"/>
              </a:ext>
            </a:extLst>
          </p:cNvPr>
          <p:cNvSpPr/>
          <p:nvPr/>
        </p:nvSpPr>
        <p:spPr>
          <a:xfrm>
            <a:off x="353775" y="195081"/>
            <a:ext cx="43714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型別</a:t>
            </a:r>
            <a:r>
              <a:rPr lang="en-US" altLang="zh-TW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(type)</a:t>
            </a:r>
            <a:endParaRPr lang="zh-TW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DA5B7A1-0BF3-4CE1-9CC1-C14B3080C9DC}"/>
              </a:ext>
            </a:extLst>
          </p:cNvPr>
          <p:cNvSpPr txBox="1"/>
          <p:nvPr/>
        </p:nvSpPr>
        <p:spPr>
          <a:xfrm>
            <a:off x="2007002" y="1837267"/>
            <a:ext cx="5081656" cy="120032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 a = 10</a:t>
            </a:r>
          </a:p>
          <a:p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 a = 20</a:t>
            </a:r>
          </a:p>
          <a:p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 b = 10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9C45A0-1E87-447B-AF3C-A2E6385D6878}"/>
              </a:ext>
            </a:extLst>
          </p:cNvPr>
          <p:cNvSpPr/>
          <p:nvPr/>
        </p:nvSpPr>
        <p:spPr>
          <a:xfrm>
            <a:off x="233061" y="2092778"/>
            <a:ext cx="1490935" cy="52850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靜態宣告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B78DD4A-F239-4459-81CA-F4E0EB23DBD5}"/>
              </a:ext>
            </a:extLst>
          </p:cNvPr>
          <p:cNvSpPr/>
          <p:nvPr/>
        </p:nvSpPr>
        <p:spPr>
          <a:xfrm>
            <a:off x="432527" y="5106864"/>
            <a:ext cx="159407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記憶體</a:t>
            </a:r>
          </a:p>
        </p:txBody>
      </p:sp>
      <p:sp>
        <p:nvSpPr>
          <p:cNvPr id="2" name="流程圖: 人工作業 1"/>
          <p:cNvSpPr/>
          <p:nvPr/>
        </p:nvSpPr>
        <p:spPr>
          <a:xfrm>
            <a:off x="2749787" y="4001082"/>
            <a:ext cx="1605669" cy="993151"/>
          </a:xfrm>
          <a:prstGeom prst="flowChartManualOperati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/>
              <a:t>a</a:t>
            </a:r>
            <a:endParaRPr lang="zh-TW" altLang="en-US" sz="3600" dirty="0"/>
          </a:p>
        </p:txBody>
      </p:sp>
      <p:sp>
        <p:nvSpPr>
          <p:cNvPr id="25" name="流程圖: 人工作業 24"/>
          <p:cNvSpPr/>
          <p:nvPr/>
        </p:nvSpPr>
        <p:spPr>
          <a:xfrm>
            <a:off x="5146623" y="4011984"/>
            <a:ext cx="1605669" cy="993151"/>
          </a:xfrm>
          <a:prstGeom prst="flowChartManualOperati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/>
              <a:t>a</a:t>
            </a:r>
            <a:endParaRPr lang="zh-TW" altLang="en-US" sz="36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1203D85-B581-4FFB-9071-38F8BEE0465F}"/>
              </a:ext>
            </a:extLst>
          </p:cNvPr>
          <p:cNvSpPr/>
          <p:nvPr/>
        </p:nvSpPr>
        <p:spPr>
          <a:xfrm>
            <a:off x="1967625" y="3344682"/>
            <a:ext cx="66131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10</a:t>
            </a:r>
            <a:endParaRPr lang="zh-TW" altLang="en-US" sz="3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28" name="箭號: 弧形上彎 8">
            <a:extLst>
              <a:ext uri="{FF2B5EF4-FFF2-40B4-BE49-F238E27FC236}">
                <a16:creationId xmlns:a16="http://schemas.microsoft.com/office/drawing/2014/main" id="{C98C2332-53E4-4DAD-BCA4-BEBA8469A1AD}"/>
              </a:ext>
            </a:extLst>
          </p:cNvPr>
          <p:cNvSpPr/>
          <p:nvPr/>
        </p:nvSpPr>
        <p:spPr>
          <a:xfrm rot="1905552" flipV="1">
            <a:off x="2598958" y="3279150"/>
            <a:ext cx="1219708" cy="575567"/>
          </a:xfrm>
          <a:prstGeom prst="curvedUp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1203D85-B581-4FFB-9071-38F8BEE0465F}"/>
              </a:ext>
            </a:extLst>
          </p:cNvPr>
          <p:cNvSpPr/>
          <p:nvPr/>
        </p:nvSpPr>
        <p:spPr>
          <a:xfrm>
            <a:off x="4575450" y="3297314"/>
            <a:ext cx="66131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20</a:t>
            </a:r>
            <a:endParaRPr lang="zh-TW" altLang="en-US" sz="3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0" name="箭號: 弧形上彎 8">
            <a:extLst>
              <a:ext uri="{FF2B5EF4-FFF2-40B4-BE49-F238E27FC236}">
                <a16:creationId xmlns:a16="http://schemas.microsoft.com/office/drawing/2014/main" id="{C98C2332-53E4-4DAD-BCA4-BEBA8469A1AD}"/>
              </a:ext>
            </a:extLst>
          </p:cNvPr>
          <p:cNvSpPr/>
          <p:nvPr/>
        </p:nvSpPr>
        <p:spPr>
          <a:xfrm rot="1905552" flipV="1">
            <a:off x="5206783" y="3242684"/>
            <a:ext cx="1219708" cy="575567"/>
          </a:xfrm>
          <a:prstGeom prst="curvedUp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流程圖: 人工作業 30"/>
          <p:cNvSpPr/>
          <p:nvPr/>
        </p:nvSpPr>
        <p:spPr>
          <a:xfrm>
            <a:off x="8471093" y="4011984"/>
            <a:ext cx="1605669" cy="993151"/>
          </a:xfrm>
          <a:prstGeom prst="flowChartManualOperati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/>
              <a:t>b</a:t>
            </a:r>
            <a:endParaRPr lang="zh-TW" altLang="en-US" sz="36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1203D85-B581-4FFB-9071-38F8BEE0465F}"/>
              </a:ext>
            </a:extLst>
          </p:cNvPr>
          <p:cNvSpPr/>
          <p:nvPr/>
        </p:nvSpPr>
        <p:spPr>
          <a:xfrm>
            <a:off x="7671535" y="3395583"/>
            <a:ext cx="66131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3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10</a:t>
            </a:r>
            <a:endParaRPr lang="zh-TW" altLang="en-US" sz="36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4" name="箭號: 弧形上彎 8">
            <a:extLst>
              <a:ext uri="{FF2B5EF4-FFF2-40B4-BE49-F238E27FC236}">
                <a16:creationId xmlns:a16="http://schemas.microsoft.com/office/drawing/2014/main" id="{C98C2332-53E4-4DAD-BCA4-BEBA8469A1AD}"/>
              </a:ext>
            </a:extLst>
          </p:cNvPr>
          <p:cNvSpPr/>
          <p:nvPr/>
        </p:nvSpPr>
        <p:spPr>
          <a:xfrm rot="1905552" flipV="1">
            <a:off x="8302868" y="3330051"/>
            <a:ext cx="1219708" cy="575567"/>
          </a:xfrm>
          <a:prstGeom prst="curvedUp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49787" y="5132463"/>
            <a:ext cx="1618534" cy="41046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Position 1</a:t>
            </a:r>
            <a:endParaRPr lang="zh-TW" alt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177249" y="5143365"/>
            <a:ext cx="1618534" cy="41046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Position 1</a:t>
            </a:r>
            <a:endParaRPr lang="zh-TW" alt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471093" y="5143365"/>
            <a:ext cx="1618534" cy="41046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Position 2</a:t>
            </a:r>
            <a:endParaRPr lang="zh-TW" alt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副標題 2">
            <a:extLst>
              <a:ext uri="{FF2B5EF4-FFF2-40B4-BE49-F238E27FC236}">
                <a16:creationId xmlns:a16="http://schemas.microsoft.com/office/drawing/2014/main" id="{67DBA5ED-C516-4D42-9901-8A53F8E54D2B}"/>
              </a:ext>
            </a:extLst>
          </p:cNvPr>
          <p:cNvSpPr txBox="1">
            <a:spLocks/>
          </p:cNvSpPr>
          <p:nvPr/>
        </p:nvSpPr>
        <p:spPr>
          <a:xfrm>
            <a:off x="659811" y="5896669"/>
            <a:ext cx="9661466" cy="787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每宣告完一個物件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變數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，即為該物件開一個記憶體位置。</a:t>
            </a:r>
            <a:endParaRPr lang="en-US" altLang="zh-TW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修改物件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變數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，即是對該記憶體位置的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做修改。</a:t>
            </a:r>
          </a:p>
        </p:txBody>
      </p:sp>
    </p:spTree>
    <p:extLst>
      <p:ext uri="{BB962C8B-B14F-4D97-AF65-F5344CB8AC3E}">
        <p14:creationId xmlns:p14="http://schemas.microsoft.com/office/powerpoint/2010/main" val="208697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  <p:bldP spid="28" grpId="0" animBg="1"/>
      <p:bldP spid="29" grpId="0"/>
      <p:bldP spid="30" grpId="0" animBg="1"/>
      <p:bldP spid="31" grpId="0" animBg="1"/>
      <p:bldP spid="33" grpId="0"/>
      <p:bldP spid="34" grpId="0" animBg="1"/>
      <p:bldP spid="35" grpId="0" animBg="1"/>
      <p:bldP spid="36" grpId="0" animBg="1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8E7894-9118-47EA-BB1D-AB6D76FA7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1231"/>
            <a:ext cx="9144000" cy="1035538"/>
          </a:xfrm>
        </p:spPr>
        <p:txBody>
          <a:bodyPr>
            <a:normAutofit/>
          </a:bodyPr>
          <a:lstStyle/>
          <a:p>
            <a:r>
              <a:rPr lang="zh-TW" altLang="en-US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程式設計</a:t>
            </a:r>
            <a:endParaRPr lang="zh-TW" altLang="en-US" dirty="0"/>
          </a:p>
        </p:txBody>
      </p:sp>
      <p:pic>
        <p:nvPicPr>
          <p:cNvPr id="3" name="Google Shape;429;p22"/>
          <p:cNvPicPr preferRelativeResize="0"/>
          <p:nvPr/>
        </p:nvPicPr>
        <p:blipFill rotWithShape="1">
          <a:blip r:embed="rId2">
            <a:alphaModFix amt="50000"/>
          </a:blip>
          <a:srcRect/>
          <a:stretch/>
        </p:blipFill>
        <p:spPr>
          <a:xfrm rot="705395">
            <a:off x="7957611" y="76920"/>
            <a:ext cx="4032042" cy="37025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0983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EDA5B7A1-0BF3-4CE1-9CC1-C14B3080C9DC}"/>
              </a:ext>
            </a:extLst>
          </p:cNvPr>
          <p:cNvSpPr txBox="1"/>
          <p:nvPr/>
        </p:nvSpPr>
        <p:spPr>
          <a:xfrm>
            <a:off x="2059503" y="1848039"/>
            <a:ext cx="5081656" cy="120032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 = 10</a:t>
            </a:r>
          </a:p>
          <a:p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 = 20</a:t>
            </a:r>
          </a:p>
          <a:p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 = 10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99C45A0-1E87-447B-AF3C-A2E6385D6878}"/>
              </a:ext>
            </a:extLst>
          </p:cNvPr>
          <p:cNvSpPr/>
          <p:nvPr/>
        </p:nvSpPr>
        <p:spPr>
          <a:xfrm>
            <a:off x="285562" y="2103550"/>
            <a:ext cx="1490935" cy="52850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動態宣告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B78DD4A-F239-4459-81CA-F4E0EB23DBD5}"/>
              </a:ext>
            </a:extLst>
          </p:cNvPr>
          <p:cNvSpPr/>
          <p:nvPr/>
        </p:nvSpPr>
        <p:spPr>
          <a:xfrm>
            <a:off x="419401" y="4492124"/>
            <a:ext cx="159407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記憶體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1203D85-B581-4FFB-9071-38F8BEE0465F}"/>
              </a:ext>
            </a:extLst>
          </p:cNvPr>
          <p:cNvSpPr/>
          <p:nvPr/>
        </p:nvSpPr>
        <p:spPr>
          <a:xfrm>
            <a:off x="2799695" y="2982777"/>
            <a:ext cx="100308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10</a:t>
            </a:r>
            <a:endParaRPr lang="zh-TW" altLang="en-US" sz="6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1203D85-B581-4FFB-9071-38F8BEE0465F}"/>
              </a:ext>
            </a:extLst>
          </p:cNvPr>
          <p:cNvSpPr/>
          <p:nvPr/>
        </p:nvSpPr>
        <p:spPr>
          <a:xfrm>
            <a:off x="5326208" y="2982777"/>
            <a:ext cx="100308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20</a:t>
            </a:r>
            <a:endParaRPr lang="zh-TW" altLang="en-US" sz="6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1203D85-B581-4FFB-9071-38F8BEE0465F}"/>
              </a:ext>
            </a:extLst>
          </p:cNvPr>
          <p:cNvSpPr/>
          <p:nvPr/>
        </p:nvSpPr>
        <p:spPr>
          <a:xfrm>
            <a:off x="8601301" y="2982776"/>
            <a:ext cx="1003081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10</a:t>
            </a:r>
            <a:endParaRPr lang="zh-TW" altLang="en-US" sz="60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671035" y="4517723"/>
            <a:ext cx="1618534" cy="41046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Position 1</a:t>
            </a:r>
            <a:endParaRPr lang="zh-TW" alt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336529" y="4537029"/>
            <a:ext cx="1618534" cy="41046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Position 1</a:t>
            </a:r>
            <a:endParaRPr lang="zh-TW" alt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061436" y="4517723"/>
            <a:ext cx="1618534" cy="41046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Position 2</a:t>
            </a:r>
            <a:endParaRPr lang="zh-TW" altLang="en-US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五邊形 2"/>
          <p:cNvSpPr/>
          <p:nvPr/>
        </p:nvSpPr>
        <p:spPr>
          <a:xfrm rot="8475905">
            <a:off x="1864191" y="3829453"/>
            <a:ext cx="1386913" cy="408631"/>
          </a:xfrm>
          <a:prstGeom prst="homePlat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4" name="五邊形 43"/>
          <p:cNvSpPr/>
          <p:nvPr/>
        </p:nvSpPr>
        <p:spPr>
          <a:xfrm rot="8475905">
            <a:off x="4405019" y="3829451"/>
            <a:ext cx="1386913" cy="408631"/>
          </a:xfrm>
          <a:prstGeom prst="homePlat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五邊形 44"/>
          <p:cNvSpPr/>
          <p:nvPr/>
        </p:nvSpPr>
        <p:spPr>
          <a:xfrm rot="8475905">
            <a:off x="7681254" y="3845971"/>
            <a:ext cx="1386913" cy="408631"/>
          </a:xfrm>
          <a:prstGeom prst="homePlate">
            <a:avLst/>
          </a:pr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E9C479D-FD3B-4958-BB7B-C8625E73EE56}"/>
              </a:ext>
            </a:extLst>
          </p:cNvPr>
          <p:cNvSpPr/>
          <p:nvPr/>
        </p:nvSpPr>
        <p:spPr>
          <a:xfrm>
            <a:off x="2174533" y="3796416"/>
            <a:ext cx="6329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</a:t>
            </a:r>
            <a:endParaRPr lang="zh-TW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E9C479D-FD3B-4958-BB7B-C8625E73EE56}"/>
              </a:ext>
            </a:extLst>
          </p:cNvPr>
          <p:cNvSpPr/>
          <p:nvPr/>
        </p:nvSpPr>
        <p:spPr>
          <a:xfrm>
            <a:off x="4790384" y="3796415"/>
            <a:ext cx="6329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</a:t>
            </a:r>
            <a:endParaRPr lang="zh-TW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E9C479D-FD3B-4958-BB7B-C8625E73EE56}"/>
              </a:ext>
            </a:extLst>
          </p:cNvPr>
          <p:cNvSpPr/>
          <p:nvPr/>
        </p:nvSpPr>
        <p:spPr>
          <a:xfrm>
            <a:off x="8058228" y="3817467"/>
            <a:ext cx="63296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</a:t>
            </a:r>
            <a:endParaRPr lang="zh-TW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B1581B7-599B-4BA8-AF50-01DC6A23347C}"/>
              </a:ext>
            </a:extLst>
          </p:cNvPr>
          <p:cNvSpPr/>
          <p:nvPr/>
        </p:nvSpPr>
        <p:spPr>
          <a:xfrm>
            <a:off x="3905910" y="195081"/>
            <a:ext cx="43714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變數</a:t>
            </a:r>
            <a:r>
              <a:rPr lang="en-US" altLang="zh-TW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(variable)</a:t>
            </a:r>
            <a:endParaRPr lang="zh-TW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3090F5F-D918-486E-995A-F9CFDC4FF98A}"/>
              </a:ext>
            </a:extLst>
          </p:cNvPr>
          <p:cNvSpPr/>
          <p:nvPr/>
        </p:nvSpPr>
        <p:spPr>
          <a:xfrm>
            <a:off x="7383667" y="215346"/>
            <a:ext cx="43714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描述：</a:t>
            </a:r>
            <a:r>
              <a:rPr lang="en-US" altLang="zh-TW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</a:t>
            </a:r>
            <a:r>
              <a:rPr lang="en-US" altLang="zh-TW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alue</a:t>
            </a:r>
            <a:endParaRPr lang="zh-TW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4241AC2-F852-4E16-8F5C-EE05EBD2D29D}"/>
              </a:ext>
            </a:extLst>
          </p:cNvPr>
          <p:cNvSpPr/>
          <p:nvPr/>
        </p:nvSpPr>
        <p:spPr>
          <a:xfrm>
            <a:off x="1718299" y="704076"/>
            <a:ext cx="1644242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</a:t>
            </a:r>
            <a:endParaRPr lang="zh-TW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E27E17D-B039-432A-8E2B-544701C7327D}"/>
              </a:ext>
            </a:extLst>
          </p:cNvPr>
          <p:cNvSpPr/>
          <p:nvPr/>
        </p:nvSpPr>
        <p:spPr>
          <a:xfrm>
            <a:off x="5238878" y="704076"/>
            <a:ext cx="1644242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integerObj</a:t>
            </a:r>
            <a:endParaRPr lang="zh-TW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272115DA-A024-477A-AE94-C16339B8F875}"/>
              </a:ext>
            </a:extLst>
          </p:cNvPr>
          <p:cNvSpPr/>
          <p:nvPr/>
        </p:nvSpPr>
        <p:spPr>
          <a:xfrm>
            <a:off x="8790216" y="704075"/>
            <a:ext cx="1644242" cy="46166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endParaRPr lang="zh-TW" altLang="en-US" dirty="0">
              <a:solidFill>
                <a:schemeClr val="tx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箭號: 弧形上彎 8">
            <a:extLst>
              <a:ext uri="{FF2B5EF4-FFF2-40B4-BE49-F238E27FC236}">
                <a16:creationId xmlns:a16="http://schemas.microsoft.com/office/drawing/2014/main" id="{C98C2332-53E4-4DAD-BCA4-BEBA8469A1AD}"/>
              </a:ext>
            </a:extLst>
          </p:cNvPr>
          <p:cNvSpPr/>
          <p:nvPr/>
        </p:nvSpPr>
        <p:spPr>
          <a:xfrm>
            <a:off x="3095061" y="1418141"/>
            <a:ext cx="2293286" cy="280656"/>
          </a:xfrm>
          <a:prstGeom prst="curvedUp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E9C479D-FD3B-4958-BB7B-C8625E73EE56}"/>
              </a:ext>
            </a:extLst>
          </p:cNvPr>
          <p:cNvSpPr/>
          <p:nvPr/>
        </p:nvSpPr>
        <p:spPr>
          <a:xfrm>
            <a:off x="3650280" y="1175922"/>
            <a:ext cx="118284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宣告</a:t>
            </a:r>
            <a:endParaRPr lang="zh-TW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6" name="箭號: 弧形上彎 1">
            <a:extLst>
              <a:ext uri="{FF2B5EF4-FFF2-40B4-BE49-F238E27FC236}">
                <a16:creationId xmlns:a16="http://schemas.microsoft.com/office/drawing/2014/main" id="{F6389C1A-45C1-4A02-BFEC-CD45616CE926}"/>
              </a:ext>
            </a:extLst>
          </p:cNvPr>
          <p:cNvSpPr/>
          <p:nvPr/>
        </p:nvSpPr>
        <p:spPr>
          <a:xfrm flipH="1">
            <a:off x="6883120" y="1359309"/>
            <a:ext cx="2599188" cy="280656"/>
          </a:xfrm>
          <a:prstGeom prst="curvedUp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1203D85-B581-4FFB-9071-38F8BEE0465F}"/>
              </a:ext>
            </a:extLst>
          </p:cNvPr>
          <p:cNvSpPr/>
          <p:nvPr/>
        </p:nvSpPr>
        <p:spPr>
          <a:xfrm>
            <a:off x="7518135" y="1137485"/>
            <a:ext cx="118284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指派</a:t>
            </a:r>
            <a:endParaRPr lang="zh-TW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accent2">
                  <a:lumMod val="20000"/>
                  <a:lumOff val="80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126D13B4-7CB4-441B-B7A6-75D1C3FCC037}"/>
              </a:ext>
            </a:extLst>
          </p:cNvPr>
          <p:cNvSpPr/>
          <p:nvPr/>
        </p:nvSpPr>
        <p:spPr>
          <a:xfrm>
            <a:off x="353775" y="195081"/>
            <a:ext cx="437143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型別</a:t>
            </a:r>
            <a:r>
              <a:rPr lang="en-US" altLang="zh-TW" sz="2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(type)</a:t>
            </a:r>
            <a:endParaRPr lang="zh-TW" altLang="en-US" sz="2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59" name="副標題 2">
            <a:extLst>
              <a:ext uri="{FF2B5EF4-FFF2-40B4-BE49-F238E27FC236}">
                <a16:creationId xmlns:a16="http://schemas.microsoft.com/office/drawing/2014/main" id="{67DBA5ED-C516-4D42-9901-8A53F8E54D2B}"/>
              </a:ext>
            </a:extLst>
          </p:cNvPr>
          <p:cNvSpPr txBox="1">
            <a:spLocks/>
          </p:cNvSpPr>
          <p:nvPr/>
        </p:nvSpPr>
        <p:spPr>
          <a:xfrm>
            <a:off x="651061" y="5656377"/>
            <a:ext cx="9661466" cy="787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每宣告完一個物件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變數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，即為該值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(value) 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建一個記憶體位置。</a:t>
            </a:r>
            <a:endParaRPr lang="en-US" altLang="zh-TW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物件名稱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變數名稱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只是依附在該值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(value)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的一個標籤。</a:t>
            </a:r>
          </a:p>
        </p:txBody>
      </p:sp>
    </p:spTree>
    <p:extLst>
      <p:ext uri="{BB962C8B-B14F-4D97-AF65-F5344CB8AC3E}">
        <p14:creationId xmlns:p14="http://schemas.microsoft.com/office/powerpoint/2010/main" val="357137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 animBg="1"/>
      <p:bldP spid="42" grpId="0" animBg="1"/>
      <p:bldP spid="43" grpId="0" animBg="1"/>
      <p:bldP spid="3" grpId="0" animBg="1"/>
      <p:bldP spid="3" grpId="1" animBg="1"/>
      <p:bldP spid="44" grpId="0" animBg="1"/>
      <p:bldP spid="45" grpId="0" animBg="1"/>
      <p:bldP spid="46" grpId="0"/>
      <p:bldP spid="46" grpId="1"/>
      <p:bldP spid="47" grpId="0"/>
      <p:bldP spid="48" grpId="0"/>
      <p:bldP spid="5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副標題 2">
            <a:extLst>
              <a:ext uri="{FF2B5EF4-FFF2-40B4-BE49-F238E27FC236}">
                <a16:creationId xmlns:a16="http://schemas.microsoft.com/office/drawing/2014/main" id="{27D4E70C-FE7D-4C3F-8D3B-2D40E332D0B4}"/>
              </a:ext>
            </a:extLst>
          </p:cNvPr>
          <p:cNvSpPr txBox="1">
            <a:spLocks/>
          </p:cNvSpPr>
          <p:nvPr/>
        </p:nvSpPr>
        <p:spPr>
          <a:xfrm>
            <a:off x="1796245" y="5960636"/>
            <a:ext cx="3080555" cy="7192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TW" altLang="en-US" sz="4800" dirty="0">
              <a:solidFill>
                <a:schemeClr val="accent2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Google Shape;1547;p152">
            <a:extLst>
              <a:ext uri="{FF2B5EF4-FFF2-40B4-BE49-F238E27FC236}">
                <a16:creationId xmlns:a16="http://schemas.microsoft.com/office/drawing/2014/main" id="{E5348D1E-FEEE-4458-9323-88C0D9F84E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7178" y="323611"/>
            <a:ext cx="3915178" cy="781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68DBA"/>
              </a:buClr>
              <a:buSzPts val="3600"/>
              <a:buFont typeface="Arial"/>
              <a:buNone/>
            </a:pPr>
            <a:r>
              <a:rPr lang="zh-TW" sz="2400" dirty="0"/>
              <a:t>使用</a:t>
            </a:r>
            <a:r>
              <a:rPr lang="zh-TW" altLang="en-US" sz="2400" dirty="0"/>
              <a:t> </a:t>
            </a:r>
            <a:r>
              <a:rPr lang="zh-TW" sz="2400" dirty="0"/>
              <a:t>id</a:t>
            </a:r>
            <a:r>
              <a:rPr lang="en-US" altLang="zh-TW" sz="2400" dirty="0"/>
              <a:t>()</a:t>
            </a:r>
            <a:r>
              <a:rPr lang="zh-TW" altLang="en-US" sz="2400" dirty="0"/>
              <a:t> </a:t>
            </a:r>
            <a:r>
              <a:rPr lang="zh-TW" sz="2400" dirty="0"/>
              <a:t>來查看記憶體空間</a:t>
            </a:r>
            <a:endParaRPr sz="2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439" y="1588283"/>
            <a:ext cx="1974061" cy="4167463"/>
          </a:xfrm>
          <a:prstGeom prst="rect">
            <a:avLst/>
          </a:prstGeom>
        </p:spPr>
      </p:pic>
      <p:sp>
        <p:nvSpPr>
          <p:cNvPr id="28" name="副標題 2">
            <a:extLst>
              <a:ext uri="{FF2B5EF4-FFF2-40B4-BE49-F238E27FC236}">
                <a16:creationId xmlns:a16="http://schemas.microsoft.com/office/drawing/2014/main" id="{67DBA5ED-C516-4D42-9901-8A53F8E54D2B}"/>
              </a:ext>
            </a:extLst>
          </p:cNvPr>
          <p:cNvSpPr txBox="1">
            <a:spLocks/>
          </p:cNvSpPr>
          <p:nvPr/>
        </p:nvSpPr>
        <p:spPr>
          <a:xfrm>
            <a:off x="6138863" y="5892135"/>
            <a:ext cx="4976812" cy="787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思考一下變數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的記憶體位置應該在哪裡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085" y="1588283"/>
            <a:ext cx="1824040" cy="403499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672388" y="5129213"/>
            <a:ext cx="1114425" cy="357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404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70;p72" descr="Python 2-基本語法">
            <a:extLst>
              <a:ext uri="{FF2B5EF4-FFF2-40B4-BE49-F238E27FC236}">
                <a16:creationId xmlns:a16="http://schemas.microsoft.com/office/drawing/2014/main" id="{5F72F074-8151-4264-BDC9-19FE2A034D4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39840" y="2347"/>
            <a:ext cx="5852160" cy="342665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A3F4C676-0E13-47F1-9CFC-FBBF1E842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21" y="136525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zh-TW" altLang="zh-TW" dirty="0"/>
              <a:t>變數命名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BDD7B3-9342-4D33-825A-B60C722F01B3}"/>
              </a:ext>
            </a:extLst>
          </p:cNvPr>
          <p:cNvSpPr/>
          <p:nvPr/>
        </p:nvSpPr>
        <p:spPr>
          <a:xfrm>
            <a:off x="334670" y="2456827"/>
            <a:ext cx="9584635" cy="3905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變數名稱大小寫有別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變數名稱不得是系統內的</a:t>
            </a:r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保留字</a:t>
            </a:r>
            <a:endParaRPr lang="en-US" altLang="zh-TW" sz="2400" dirty="0">
              <a:solidFill>
                <a:schemeClr val="accent2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變數名稱必須由英文、數字與底線（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_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）组成</a:t>
            </a:r>
          </a:p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第一個字元必須以英文或是底線開頭、中間不能有空白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變數名稱提供程式記憶體位置，用來儲存資料在記憶體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(memory)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內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所有變數使用前都必須事先宣告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變數名稱必須賦予</a:t>
            </a:r>
            <a:r>
              <a:rPr lang="zh-TW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有意義的命名</a:t>
            </a:r>
          </a:p>
        </p:txBody>
      </p:sp>
      <p:sp>
        <p:nvSpPr>
          <p:cNvPr id="7" name="副標題 2">
            <a:extLst>
              <a:ext uri="{FF2B5EF4-FFF2-40B4-BE49-F238E27FC236}">
                <a16:creationId xmlns:a16="http://schemas.microsoft.com/office/drawing/2014/main" id="{B5ACB1EB-7B84-49B6-8D12-D97ACFC63477}"/>
              </a:ext>
            </a:extLst>
          </p:cNvPr>
          <p:cNvSpPr txBox="1">
            <a:spLocks/>
          </p:cNvSpPr>
          <p:nvPr/>
        </p:nvSpPr>
        <p:spPr>
          <a:xfrm>
            <a:off x="9192725" y="6002265"/>
            <a:ext cx="3080555" cy="7192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Try it !!!</a:t>
            </a:r>
            <a:endParaRPr lang="zh-TW" altLang="en-US" sz="4800" dirty="0">
              <a:solidFill>
                <a:schemeClr val="accent2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4547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85"/>
          <p:cNvSpPr txBox="1">
            <a:spLocks noGrp="1"/>
          </p:cNvSpPr>
          <p:nvPr>
            <p:ph type="body" idx="1"/>
          </p:nvPr>
        </p:nvSpPr>
        <p:spPr>
          <a:xfrm>
            <a:off x="1903410" y="1712091"/>
            <a:ext cx="8915400" cy="341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下列敘述何者正確？</a:t>
            </a:r>
            <a:endParaRPr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變數可以隨心所欲的命名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「</a:t>
            </a: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aVariable</a:t>
            </a: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」以及「</a:t>
            </a: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a Variable</a:t>
            </a: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」皆可作為變數使用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某些保留字不能作為變數使用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變數只能使用一次就沒有作用了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A86D0C1-E855-4A99-AA2E-FBE4CB57F62E}"/>
              </a:ext>
            </a:extLst>
          </p:cNvPr>
          <p:cNvSpPr/>
          <p:nvPr/>
        </p:nvSpPr>
        <p:spPr>
          <a:xfrm>
            <a:off x="1326874" y="488295"/>
            <a:ext cx="1476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Quiz</a:t>
            </a:r>
            <a:endParaRPr lang="zh-TW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1095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86"/>
          <p:cNvSpPr txBox="1">
            <a:spLocks noGrp="1"/>
          </p:cNvSpPr>
          <p:nvPr>
            <p:ph type="body" idx="1"/>
          </p:nvPr>
        </p:nvSpPr>
        <p:spPr>
          <a:xfrm>
            <a:off x="1857756" y="1673571"/>
            <a:ext cx="8915400" cy="341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下列敘述何者正確？</a:t>
            </a:r>
            <a:endParaRPr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變數可以隨心所欲的命名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「</a:t>
            </a: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aVariable</a:t>
            </a: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」以及「</a:t>
            </a: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a Variable</a:t>
            </a: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」皆可作為變數使用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某些保留字不能作為變數使用</a:t>
            </a:r>
            <a:endParaRPr b="1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變數只能使用一次就沒有作用了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CB1B6F1-47FF-40C0-96E1-C1B04DE4379F}"/>
              </a:ext>
            </a:extLst>
          </p:cNvPr>
          <p:cNvSpPr/>
          <p:nvPr/>
        </p:nvSpPr>
        <p:spPr>
          <a:xfrm>
            <a:off x="1439083" y="488295"/>
            <a:ext cx="12522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Ans</a:t>
            </a:r>
            <a:endParaRPr lang="zh-TW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093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8E7894-9118-47EA-BB1D-AB6D76FA7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1231"/>
            <a:ext cx="9144000" cy="1035538"/>
          </a:xfrm>
        </p:spPr>
        <p:txBody>
          <a:bodyPr>
            <a:normAutofit/>
          </a:bodyPr>
          <a:lstStyle/>
          <a:p>
            <a:r>
              <a:rPr lang="en-US" altLang="zh-TW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TW" altLang="en-US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資料型態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080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F6737F-EDBB-4BD6-9397-E3A3BF31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/>
              <a:t>什麼是「資料型態」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BAE2B7-B534-4C63-863F-09047B79F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640"/>
            <a:ext cx="10515600" cy="4866323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「資料型態」就是變數内容物的「類別」，又稱為「型態」</a:t>
            </a:r>
          </a:p>
          <a:p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不同資料型態的變數所能做的操作也不同</a:t>
            </a:r>
          </a:p>
          <a:p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有些資料型態之間可以跟彼此互動</a:t>
            </a:r>
          </a:p>
          <a:p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在滿足特定的條件下，資料型態可以互相轉換</a:t>
            </a:r>
          </a:p>
          <a:p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 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 3 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裡面的多種基本資料型態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173B29-2269-4B61-A35D-05F7D0A9D4DE}"/>
              </a:ext>
            </a:extLst>
          </p:cNvPr>
          <p:cNvSpPr/>
          <p:nvPr/>
        </p:nvSpPr>
        <p:spPr>
          <a:xfrm>
            <a:off x="1803400" y="4414885"/>
            <a:ext cx="8585200" cy="1456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ts val="1800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數值型態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(Numeric type) - int, float, bool</a:t>
            </a:r>
          </a:p>
          <a:p>
            <a:pPr lvl="0">
              <a:spcBef>
                <a:spcPts val="1000"/>
              </a:spcBef>
              <a:buSzPts val="1800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字串型態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(String type)</a:t>
            </a:r>
          </a:p>
          <a:p>
            <a:pPr lvl="0">
              <a:spcBef>
                <a:spcPts val="1000"/>
              </a:spcBef>
              <a:buSzPts val="1800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容器型態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(Container type) - list, set, tuple</a:t>
            </a:r>
          </a:p>
        </p:txBody>
      </p:sp>
    </p:spTree>
    <p:extLst>
      <p:ext uri="{BB962C8B-B14F-4D97-AF65-F5344CB8AC3E}">
        <p14:creationId xmlns:p14="http://schemas.microsoft.com/office/powerpoint/2010/main" val="30275040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01"/>
          <p:cNvSpPr txBox="1">
            <a:spLocks noGrp="1"/>
          </p:cNvSpPr>
          <p:nvPr>
            <p:ph type="body" idx="1"/>
          </p:nvPr>
        </p:nvSpPr>
        <p:spPr>
          <a:xfrm>
            <a:off x="848914" y="1019239"/>
            <a:ext cx="6455549" cy="1721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buSzPts val="1800"/>
            </a:pP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只有兩種型態 – </a:t>
            </a:r>
            <a:r>
              <a:rPr lang="zh-TW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True</a:t>
            </a: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False</a:t>
            </a:r>
            <a:endParaRPr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1200"/>
              </a:spcBef>
              <a:buSzPts val="1800"/>
            </a:pP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可以當作數字 </a:t>
            </a:r>
            <a:r>
              <a:rPr lang="zh-TW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1</a:t>
            </a: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和 </a:t>
            </a:r>
            <a:r>
              <a:rPr lang="zh-TW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0</a:t>
            </a: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使用</a:t>
            </a:r>
            <a:endParaRPr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08" name="Google Shape;1108;p1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4036" y="3607625"/>
            <a:ext cx="5609884" cy="22311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E04C7041-88E0-465C-9B29-9DE0E40C5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/>
              <a:t>bool(布林值)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49718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02"/>
          <p:cNvSpPr txBox="1">
            <a:spLocks noGrp="1"/>
          </p:cNvSpPr>
          <p:nvPr>
            <p:ph type="body" idx="1"/>
          </p:nvPr>
        </p:nvSpPr>
        <p:spPr>
          <a:xfrm>
            <a:off x="812800" y="1235643"/>
            <a:ext cx="738574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buSzPts val="1800"/>
            </a:pP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基本上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可以當作</a:t>
            </a: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沒有上限與下限</a:t>
            </a:r>
            <a:endParaRPr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1200"/>
              </a:spcBef>
              <a:buSzPts val="1800"/>
            </a:pP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可以做各種數學運算</a:t>
            </a:r>
            <a:endParaRPr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1200"/>
              </a:spcBef>
              <a:buSzPts val="1800"/>
            </a:pP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Ex. 0, 10, 200, -300, 9223372036854775807</a:t>
            </a:r>
            <a:endParaRPr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16" name="Google Shape;1116;p1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9469" y="4138609"/>
            <a:ext cx="4826600" cy="17412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8662F3CA-8E5F-499B-BF8A-CB21968B7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/>
              <a:t>int(整數)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64028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03"/>
          <p:cNvSpPr txBox="1">
            <a:spLocks noGrp="1"/>
          </p:cNvSpPr>
          <p:nvPr>
            <p:ph type="body" idx="1"/>
          </p:nvPr>
        </p:nvSpPr>
        <p:spPr>
          <a:xfrm>
            <a:off x="365761" y="1097280"/>
            <a:ext cx="11826239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buSzPts val="1800"/>
            </a:pP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就是小數（一定要有小數點）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1200"/>
              </a:spcBef>
              <a:buSzPts val="1800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可以做各種數學運算，並且可以跟 </a:t>
            </a:r>
            <a:r>
              <a:rPr lang="en-US" altLang="zh-TW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互動</a:t>
            </a:r>
          </a:p>
          <a:p>
            <a:pPr>
              <a:lnSpc>
                <a:spcPct val="125000"/>
              </a:lnSpc>
              <a:spcBef>
                <a:spcPts val="1200"/>
              </a:spcBef>
              <a:buSzPts val="1800"/>
            </a:pP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Ex. 0.123, 0.0, 123.456</a:t>
            </a:r>
            <a:endParaRPr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24" name="Google Shape;1124;p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3360" y="3794824"/>
            <a:ext cx="4675632" cy="16509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46137C1-FD56-4FBC-B7DD-B6BB3572F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/>
              <a:t>float (浮點數)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247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程式是什麼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75CE5417-264D-4F51-8BB9-18ADC157B3CA}"/>
              </a:ext>
            </a:extLst>
          </p:cNvPr>
          <p:cNvSpPr txBox="1">
            <a:spLocks/>
          </p:cNvSpPr>
          <p:nvPr/>
        </p:nvSpPr>
        <p:spPr>
          <a:xfrm>
            <a:off x="1045188" y="959146"/>
            <a:ext cx="4109962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 err="1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Ans</a:t>
            </a:r>
            <a:r>
              <a:rPr lang="en-US" altLang="zh-TW" sz="2400" dirty="0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TW" altLang="en-US" sz="2400" dirty="0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用來控制電腦的指令</a:t>
            </a:r>
            <a:endParaRPr lang="en-US" altLang="zh-TW" sz="2400" dirty="0">
              <a:solidFill>
                <a:schemeClr val="accent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169" y="1821522"/>
            <a:ext cx="5247653" cy="340318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34194" y="5480379"/>
            <a:ext cx="9049593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buSzPts val="1800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從我們生活的玩樂到商業只要有用到電腦運算的叫做 </a:t>
            </a:r>
            <a:r>
              <a:rPr lang="zh-TW" altLang="en-US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程式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69781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04"/>
          <p:cNvSpPr txBox="1">
            <a:spLocks noGrp="1"/>
          </p:cNvSpPr>
          <p:nvPr>
            <p:ph type="body" idx="1"/>
          </p:nvPr>
        </p:nvSpPr>
        <p:spPr>
          <a:xfrm>
            <a:off x="396240" y="1154176"/>
            <a:ext cx="10668000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buSzPts val="1800"/>
            </a:pP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必須以成對的單引號（’string’）或是雙引號（”string”）</a:t>
            </a:r>
            <a:b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来表示一串字元是一個字元串</a:t>
            </a:r>
            <a:endParaRPr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1200"/>
              </a:spcBef>
              <a:buSzPts val="1800"/>
            </a:pP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可以使用 + 將兩個 string 連接起来</a:t>
            </a:r>
            <a:endParaRPr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1200"/>
              </a:spcBef>
              <a:buSzPts val="1800"/>
            </a:pP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或是用 *，乘上一個 int 來重複字元串</a:t>
            </a:r>
            <a:endParaRPr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1200"/>
              </a:spcBef>
              <a:buSzPts val="1800"/>
            </a:pP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Ex. 'one', 'two', "ABCDEFG", " ", ""</a:t>
            </a:r>
            <a:endParaRPr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32" name="Google Shape;1132;p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7041" y="4076890"/>
            <a:ext cx="5178268" cy="26083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445C345-3334-4F8B-B033-25C4A315C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/>
              <a:t>String (字串)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7121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DDCFFF-3F95-47A9-9EAF-5771D5E22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/>
              <a:t>利用type來查看資料型態</a:t>
            </a:r>
            <a:endParaRPr lang="zh-TW" altLang="en-US" dirty="0"/>
          </a:p>
        </p:txBody>
      </p:sp>
      <p:sp>
        <p:nvSpPr>
          <p:cNvPr id="4" name="Google Shape;1140;p105">
            <a:extLst>
              <a:ext uri="{FF2B5EF4-FFF2-40B4-BE49-F238E27FC236}">
                <a16:creationId xmlns:a16="http://schemas.microsoft.com/office/drawing/2014/main" id="{8146ADF9-8AF4-43E5-85A7-EC5464102010}"/>
              </a:ext>
            </a:extLst>
          </p:cNvPr>
          <p:cNvSpPr txBox="1">
            <a:spLocks/>
          </p:cNvSpPr>
          <p:nvPr/>
        </p:nvSpPr>
        <p:spPr>
          <a:xfrm>
            <a:off x="676194" y="1120648"/>
            <a:ext cx="8947358" cy="23083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Bef>
                <a:spcPts val="0"/>
              </a:spcBef>
              <a:buSzPts val="1800"/>
            </a:pP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type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命令會取得該變數的資料型態，如果使用者不確定某些變數的資料型態，可以利用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type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來確認</a:t>
            </a:r>
          </a:p>
          <a:p>
            <a:pPr>
              <a:lnSpc>
                <a:spcPct val="125000"/>
              </a:lnSpc>
              <a:spcBef>
                <a:spcPts val="1200"/>
              </a:spcBef>
              <a:buSzPts val="1800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語法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type(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變數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1200"/>
              </a:spcBef>
              <a:buSzPts val="1800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範例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Google Shape;1139;p105">
            <a:extLst>
              <a:ext uri="{FF2B5EF4-FFF2-40B4-BE49-F238E27FC236}">
                <a16:creationId xmlns:a16="http://schemas.microsoft.com/office/drawing/2014/main" id="{CED6B9BF-696D-4635-B13F-56028151856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03743" y="4035286"/>
            <a:ext cx="5718689" cy="21013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32302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06"/>
          <p:cNvSpPr txBox="1">
            <a:spLocks noGrp="1"/>
          </p:cNvSpPr>
          <p:nvPr>
            <p:ph type="body" idx="1"/>
          </p:nvPr>
        </p:nvSpPr>
        <p:spPr>
          <a:xfrm>
            <a:off x="1442720" y="1544429"/>
            <a:ext cx="10474960" cy="687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動手試試看:分別宣告四種不同的資料型態的資料，並且利用type輸出來查看</a:t>
            </a:r>
            <a:endParaRPr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48" name="Google Shape;1148;p1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4240" y="2341468"/>
            <a:ext cx="4612439" cy="4049171"/>
          </a:xfrm>
          <a:prstGeom prst="rect">
            <a:avLst/>
          </a:prstGeom>
          <a:noFill/>
          <a:ln>
            <a:noFill/>
          </a:ln>
        </p:spPr>
      </p:pic>
      <p:sp>
        <p:nvSpPr>
          <p:cNvPr id="1149" name="Google Shape;1149;p106"/>
          <p:cNvSpPr/>
          <p:nvPr/>
        </p:nvSpPr>
        <p:spPr>
          <a:xfrm>
            <a:off x="5019040" y="2560320"/>
            <a:ext cx="2336800" cy="2377440"/>
          </a:xfrm>
          <a:prstGeom prst="rect">
            <a:avLst/>
          </a:prstGeom>
          <a:solidFill>
            <a:schemeClr val="accent1"/>
          </a:solidFill>
          <a:ln w="15875" cap="rnd" cmpd="sng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1D66B27-6BBF-49B1-A16B-14C05F0CFCC4}"/>
              </a:ext>
            </a:extLst>
          </p:cNvPr>
          <p:cNvSpPr/>
          <p:nvPr/>
        </p:nvSpPr>
        <p:spPr>
          <a:xfrm>
            <a:off x="1326874" y="488295"/>
            <a:ext cx="1476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Quiz</a:t>
            </a:r>
            <a:endParaRPr lang="zh-TW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7912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4540" y="2382108"/>
            <a:ext cx="4642919" cy="39882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69D24B0-E5E8-4245-A74A-42DDA449F4BA}"/>
              </a:ext>
            </a:extLst>
          </p:cNvPr>
          <p:cNvSpPr/>
          <p:nvPr/>
        </p:nvSpPr>
        <p:spPr>
          <a:xfrm>
            <a:off x="1439083" y="488295"/>
            <a:ext cx="12522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Ans</a:t>
            </a:r>
            <a:endParaRPr lang="zh-TW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0" name="Google Shape;1146;p106">
            <a:extLst>
              <a:ext uri="{FF2B5EF4-FFF2-40B4-BE49-F238E27FC236}">
                <a16:creationId xmlns:a16="http://schemas.microsoft.com/office/drawing/2014/main" id="{BA029541-A065-4474-927C-E5A09D16526E}"/>
              </a:ext>
            </a:extLst>
          </p:cNvPr>
          <p:cNvSpPr txBox="1">
            <a:spLocks/>
          </p:cNvSpPr>
          <p:nvPr/>
        </p:nvSpPr>
        <p:spPr>
          <a:xfrm>
            <a:off x="1442720" y="1544429"/>
            <a:ext cx="10474960" cy="6876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zh-TW" altLang="en-US" sz="2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動手試試看</a:t>
            </a:r>
            <a:r>
              <a:rPr lang="en-US" altLang="zh-TW" sz="2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2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分別宣告四種不同的資料型態的資料，並且利用</a:t>
            </a:r>
            <a:r>
              <a:rPr lang="en-US" altLang="zh-TW" sz="2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type</a:t>
            </a:r>
            <a:r>
              <a:rPr lang="zh-TW" altLang="en-US" sz="24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輸出來查看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070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93;p112">
            <a:extLst>
              <a:ext uri="{FF2B5EF4-FFF2-40B4-BE49-F238E27FC236}">
                <a16:creationId xmlns:a16="http://schemas.microsoft.com/office/drawing/2014/main" id="{B24FB931-8125-49CE-9B98-8B0BEBB839AB}"/>
              </a:ext>
            </a:extLst>
          </p:cNvPr>
          <p:cNvSpPr txBox="1">
            <a:spLocks/>
          </p:cNvSpPr>
          <p:nvPr/>
        </p:nvSpPr>
        <p:spPr>
          <a:xfrm>
            <a:off x="1808988" y="1290321"/>
            <a:ext cx="9803892" cy="22498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83333"/>
              </a:lnSpc>
              <a:spcBef>
                <a:spcPts val="0"/>
              </a:spcBef>
              <a:buSzPts val="1800"/>
              <a:buNone/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你正在編寫一個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Python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程式。該程式收集客戶資料並將其儲存在資料庫中。</a:t>
            </a:r>
            <a:endParaRPr lang="zh-TW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83333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這個程式處理各式各樣的資料。你需要確保程式能夠正確的處理資料，以便能夠正確的儲存在資料庫中。將資料類型與程式碼片段對應。回答時，請將適當的資料類型從左側的列拖動到右側的程式碼片段。每個運算式都可以使用一次、多次、或者不使用。</a:t>
            </a:r>
            <a:endParaRPr lang="zh-TW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Google Shape;1195;p112">
            <a:extLst>
              <a:ext uri="{FF2B5EF4-FFF2-40B4-BE49-F238E27FC236}">
                <a16:creationId xmlns:a16="http://schemas.microsoft.com/office/drawing/2014/main" id="{0DB5D656-EABC-4098-AFE3-707EC7017D2C}"/>
              </a:ext>
            </a:extLst>
          </p:cNvPr>
          <p:cNvSpPr txBox="1"/>
          <p:nvPr/>
        </p:nvSpPr>
        <p:spPr>
          <a:xfrm>
            <a:off x="7111284" y="3855114"/>
            <a:ext cx="3312368" cy="2431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age = 30</a:t>
            </a:r>
            <a:endParaRPr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pps = True</a:t>
            </a:r>
            <a:endParaRPr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name = "SUSSS"</a:t>
            </a:r>
            <a:endParaRPr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strange = 777.2</a:t>
            </a:r>
            <a:endParaRPr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pip = "9600"</a:t>
            </a:r>
            <a:endParaRPr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</a:endParaRPr>
          </a:p>
        </p:txBody>
      </p:sp>
      <p:sp>
        <p:nvSpPr>
          <p:cNvPr id="9" name="Google Shape;1196;p112">
            <a:extLst>
              <a:ext uri="{FF2B5EF4-FFF2-40B4-BE49-F238E27FC236}">
                <a16:creationId xmlns:a16="http://schemas.microsoft.com/office/drawing/2014/main" id="{33CA1110-0596-4BA5-A0DB-BF098712C3C9}"/>
              </a:ext>
            </a:extLst>
          </p:cNvPr>
          <p:cNvSpPr txBox="1"/>
          <p:nvPr/>
        </p:nvSpPr>
        <p:spPr>
          <a:xfrm>
            <a:off x="3243039" y="4036336"/>
            <a:ext cx="1173800" cy="1963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bool</a:t>
            </a:r>
            <a:endParaRPr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float</a:t>
            </a:r>
            <a:endParaRPr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int</a:t>
            </a:r>
            <a:endParaRPr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str</a:t>
            </a:r>
            <a:endParaRPr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E09741B-1EA9-4554-8AEF-1E2527782E55}"/>
              </a:ext>
            </a:extLst>
          </p:cNvPr>
          <p:cNvSpPr/>
          <p:nvPr/>
        </p:nvSpPr>
        <p:spPr>
          <a:xfrm>
            <a:off x="1326874" y="488295"/>
            <a:ext cx="1476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Quiz</a:t>
            </a:r>
            <a:endParaRPr lang="zh-TW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747490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195;p112">
            <a:extLst>
              <a:ext uri="{FF2B5EF4-FFF2-40B4-BE49-F238E27FC236}">
                <a16:creationId xmlns:a16="http://schemas.microsoft.com/office/drawing/2014/main" id="{DF2075FA-F6D4-47C1-9BAA-60CA5515B011}"/>
              </a:ext>
            </a:extLst>
          </p:cNvPr>
          <p:cNvSpPr txBox="1"/>
          <p:nvPr/>
        </p:nvSpPr>
        <p:spPr>
          <a:xfrm>
            <a:off x="7070644" y="3702714"/>
            <a:ext cx="3312368" cy="2431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age = 30</a:t>
            </a:r>
            <a:endParaRPr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pps = True</a:t>
            </a:r>
            <a:endParaRPr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name = "SUSSS"</a:t>
            </a:r>
            <a:endParaRPr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strange = 777.2</a:t>
            </a:r>
            <a:endParaRPr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pip = "9600"</a:t>
            </a:r>
            <a:endParaRPr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</a:endParaRPr>
          </a:p>
        </p:txBody>
      </p:sp>
      <p:sp>
        <p:nvSpPr>
          <p:cNvPr id="7" name="Google Shape;1196;p112">
            <a:extLst>
              <a:ext uri="{FF2B5EF4-FFF2-40B4-BE49-F238E27FC236}">
                <a16:creationId xmlns:a16="http://schemas.microsoft.com/office/drawing/2014/main" id="{B83BE4A4-423D-4457-A969-CB8B09D1EE06}"/>
              </a:ext>
            </a:extLst>
          </p:cNvPr>
          <p:cNvSpPr txBox="1"/>
          <p:nvPr/>
        </p:nvSpPr>
        <p:spPr>
          <a:xfrm>
            <a:off x="3202399" y="3883936"/>
            <a:ext cx="1173800" cy="1963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bool</a:t>
            </a:r>
            <a:endParaRPr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float</a:t>
            </a:r>
            <a:endParaRPr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int</a:t>
            </a:r>
            <a:endParaRPr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str</a:t>
            </a:r>
            <a:endParaRPr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</a:endParaRPr>
          </a:p>
        </p:txBody>
      </p:sp>
      <p:sp>
        <p:nvSpPr>
          <p:cNvPr id="9" name="Google Shape;1206;p113">
            <a:extLst>
              <a:ext uri="{FF2B5EF4-FFF2-40B4-BE49-F238E27FC236}">
                <a16:creationId xmlns:a16="http://schemas.microsoft.com/office/drawing/2014/main" id="{13561296-35B2-476B-808A-5732CE183BEA}"/>
              </a:ext>
            </a:extLst>
          </p:cNvPr>
          <p:cNvSpPr txBox="1"/>
          <p:nvPr/>
        </p:nvSpPr>
        <p:spPr>
          <a:xfrm>
            <a:off x="6142368" y="3717954"/>
            <a:ext cx="1173800" cy="2431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int</a:t>
            </a:r>
            <a:endParaRPr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bool</a:t>
            </a:r>
            <a:endParaRPr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str</a:t>
            </a:r>
            <a:endParaRPr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float</a:t>
            </a:r>
            <a:endParaRPr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str</a:t>
            </a:r>
            <a:endParaRPr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EED980-F89D-4265-BDB5-CB6EBA75A6C5}"/>
              </a:ext>
            </a:extLst>
          </p:cNvPr>
          <p:cNvSpPr/>
          <p:nvPr/>
        </p:nvSpPr>
        <p:spPr>
          <a:xfrm>
            <a:off x="1439083" y="488295"/>
            <a:ext cx="12522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Ans</a:t>
            </a:r>
            <a:endParaRPr lang="zh-TW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3" name="Google Shape;1193;p112">
            <a:extLst>
              <a:ext uri="{FF2B5EF4-FFF2-40B4-BE49-F238E27FC236}">
                <a16:creationId xmlns:a16="http://schemas.microsoft.com/office/drawing/2014/main" id="{5FDE978E-CE8F-4540-A6BE-C140E764D192}"/>
              </a:ext>
            </a:extLst>
          </p:cNvPr>
          <p:cNvSpPr txBox="1">
            <a:spLocks/>
          </p:cNvSpPr>
          <p:nvPr/>
        </p:nvSpPr>
        <p:spPr>
          <a:xfrm>
            <a:off x="1808988" y="1290321"/>
            <a:ext cx="9803892" cy="22498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83333"/>
              </a:lnSpc>
              <a:spcBef>
                <a:spcPts val="0"/>
              </a:spcBef>
              <a:buSzPts val="1800"/>
              <a:buNone/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你正在編寫一個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Python</a:t>
            </a: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程式。該程式收集客戶資料並將其儲存在資料庫中。</a:t>
            </a:r>
            <a:endParaRPr lang="zh-TW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83333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這個程式處理各式各樣的資料。你需要確保程式能夠正確的處理資料，以便能夠正確的儲存在資料庫中。將資料類型與程式碼片段對應。回答時，請將適當的資料類型從左側的列拖動到右側的程式碼片段。每個運算式都可以使用一次、多次、或者不使用。</a:t>
            </a:r>
            <a:endParaRPr lang="zh-TW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862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8E7894-9118-47EA-BB1D-AB6D76FA7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1231"/>
            <a:ext cx="9144000" cy="1035538"/>
          </a:xfrm>
        </p:spPr>
        <p:txBody>
          <a:bodyPr>
            <a:normAutofit/>
          </a:bodyPr>
          <a:lstStyle/>
          <a:p>
            <a:r>
              <a:rPr lang="en-US" altLang="zh-TW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TW" altLang="en-US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算術運算子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17836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F92685F0-3CD3-455C-84A8-A809BBE04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21" y="136525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數學計算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742DFC4-66F5-4650-B43D-DCB41A163B70}"/>
              </a:ext>
            </a:extLst>
          </p:cNvPr>
          <p:cNvGraphicFramePr>
            <a:graphicFrameLocks noGrp="1"/>
          </p:cNvGraphicFramePr>
          <p:nvPr/>
        </p:nvGraphicFramePr>
        <p:xfrm>
          <a:off x="256360" y="933273"/>
          <a:ext cx="544647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235">
                  <a:extLst>
                    <a:ext uri="{9D8B030D-6E8A-4147-A177-3AD203B41FA5}">
                      <a16:colId xmlns:a16="http://schemas.microsoft.com/office/drawing/2014/main" val="3200434382"/>
                    </a:ext>
                  </a:extLst>
                </a:gridCol>
                <a:gridCol w="2723235">
                  <a:extLst>
                    <a:ext uri="{9D8B030D-6E8A-4147-A177-3AD203B41FA5}">
                      <a16:colId xmlns:a16="http://schemas.microsoft.com/office/drawing/2014/main" val="21363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數學符號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669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+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加法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854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-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減法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49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乘法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579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除法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3123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//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只取得整數的除法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32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%</a:t>
                      </a:r>
                      <a:endParaRPr lang="zh-TW" altLang="en-US" sz="2400" b="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取餘數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001059"/>
                  </a:ext>
                </a:extLst>
              </a:tr>
            </a:tbl>
          </a:graphicData>
        </a:graphic>
      </p:graphicFrame>
      <p:sp>
        <p:nvSpPr>
          <p:cNvPr id="8" name="Google Shape;809;p64"/>
          <p:cNvSpPr txBox="1">
            <a:spLocks/>
          </p:cNvSpPr>
          <p:nvPr/>
        </p:nvSpPr>
        <p:spPr>
          <a:xfrm>
            <a:off x="82421" y="4495284"/>
            <a:ext cx="6013579" cy="229832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Bef>
                <a:spcPts val="0"/>
              </a:spcBef>
              <a:buSzPts val="1800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所有數學運算符都可以混合使用</a:t>
            </a:r>
          </a:p>
          <a:p>
            <a:pPr>
              <a:lnSpc>
                <a:spcPct val="125000"/>
              </a:lnSpc>
              <a:spcBef>
                <a:spcPts val="1200"/>
              </a:spcBef>
              <a:buSzPts val="1800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遵守四則運算規則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3D62F8E-5670-41C8-87BD-6659B8129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37759"/>
            <a:ext cx="5839640" cy="5782482"/>
          </a:xfrm>
          <a:prstGeom prst="rect">
            <a:avLst/>
          </a:prstGeom>
        </p:spPr>
      </p:pic>
      <p:sp>
        <p:nvSpPr>
          <p:cNvPr id="7" name="副標題 2">
            <a:extLst>
              <a:ext uri="{FF2B5EF4-FFF2-40B4-BE49-F238E27FC236}">
                <a16:creationId xmlns:a16="http://schemas.microsoft.com/office/drawing/2014/main" id="{D8F6C8F7-6F77-4C2A-AE44-BA91CDA3487B}"/>
              </a:ext>
            </a:extLst>
          </p:cNvPr>
          <p:cNvSpPr txBox="1">
            <a:spLocks/>
          </p:cNvSpPr>
          <p:nvPr/>
        </p:nvSpPr>
        <p:spPr>
          <a:xfrm>
            <a:off x="1796245" y="5960636"/>
            <a:ext cx="3080555" cy="7192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Try it !!!</a:t>
            </a:r>
            <a:endParaRPr lang="zh-TW" altLang="en-US" sz="4800" dirty="0">
              <a:solidFill>
                <a:schemeClr val="accent2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18928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84"/>
          <p:cNvSpPr txBox="1">
            <a:spLocks noGrp="1"/>
          </p:cNvSpPr>
          <p:nvPr>
            <p:ph type="body" idx="1"/>
          </p:nvPr>
        </p:nvSpPr>
        <p:spPr>
          <a:xfrm>
            <a:off x="795020" y="1205925"/>
            <a:ext cx="7932420" cy="4713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>
              <a:lnSpc>
                <a:spcPct val="125000"/>
              </a:lnSpc>
              <a:spcBef>
                <a:spcPts val="0"/>
              </a:spcBef>
              <a:buSzPts val="1800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在程式中，除了正常的數學運算子使用方法以外</a:t>
            </a:r>
            <a:b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還可以透過以下特別的數學運算子達到相同的計算結果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1200"/>
              </a:spcBef>
              <a:buSzPts val="1800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語法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1200"/>
              </a:spcBef>
              <a:buSzPts val="1600"/>
            </a:pPr>
            <a:r>
              <a:rPr lang="zh-TW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a += b	# a = a + b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1200"/>
              </a:spcBef>
              <a:buSzPts val="1600"/>
            </a:pPr>
            <a:r>
              <a:rPr lang="zh-TW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a -= b	# a = a – b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1200"/>
              </a:spcBef>
              <a:buSzPts val="1600"/>
            </a:pPr>
            <a:r>
              <a:rPr lang="zh-TW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a *= b	# a = a * b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1200"/>
              </a:spcBef>
              <a:buSzPts val="1600"/>
            </a:pPr>
            <a:r>
              <a:rPr lang="zh-TW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a /= b	# a = a / b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1200"/>
              </a:spcBef>
              <a:buSzPts val="1600"/>
            </a:pPr>
            <a:r>
              <a:rPr lang="zh-TW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a //= b	# a = a // b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1200"/>
              </a:spcBef>
              <a:buSzPts val="1600"/>
            </a:pPr>
            <a:r>
              <a:rPr lang="zh-TW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a %= b	# a = a % b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1200"/>
              </a:spcBef>
              <a:buSzPts val="1600"/>
            </a:pPr>
            <a:r>
              <a:rPr lang="zh-TW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a **= b	# a = a ** b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65" name="Google Shape;965;p84"/>
          <p:cNvPicPr preferRelativeResize="0"/>
          <p:nvPr/>
        </p:nvPicPr>
        <p:blipFill rotWithShape="1">
          <a:blip r:embed="rId3">
            <a:alphaModFix/>
          </a:blip>
          <a:srcRect l="12038" t="17103" r="58163" b="41670"/>
          <a:stretch/>
        </p:blipFill>
        <p:spPr>
          <a:xfrm>
            <a:off x="5767527" y="2651045"/>
            <a:ext cx="5702296" cy="37104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01638BDE-0188-426F-933B-ED910CE08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>
                <a:latin typeface="Arial"/>
                <a:ea typeface="Arial"/>
                <a:cs typeface="Arial"/>
                <a:sym typeface="Arial"/>
              </a:rPr>
              <a:t>另一種使用</a:t>
            </a:r>
            <a:r>
              <a:rPr lang="zh-TW" altLang="zh-TW" dirty="0"/>
              <a:t>數學運算子的方法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89"/>
          <p:cNvSpPr txBox="1">
            <a:spLocks noGrp="1"/>
          </p:cNvSpPr>
          <p:nvPr>
            <p:ph type="body" idx="1"/>
          </p:nvPr>
        </p:nvSpPr>
        <p:spPr>
          <a:xfrm>
            <a:off x="1808988" y="1466313"/>
            <a:ext cx="8915400" cy="341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請觀察右圖中的程式碼。</a:t>
            </a:r>
            <a:b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請問在 </a:t>
            </a: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In [4]</a:t>
            </a: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的區塊中，</a:t>
            </a: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print(a + b)</a:t>
            </a: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的结果應該為？</a:t>
            </a:r>
            <a:endParaRPr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4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6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7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9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</a:endParaRPr>
          </a:p>
        </p:txBody>
      </p:sp>
      <p:pic>
        <p:nvPicPr>
          <p:cNvPr id="1000" name="Google Shape;1000;p89" descr="一張含有 螢幕擷取畫面 的圖片&#10;&#10;自動產生的描述"/>
          <p:cNvPicPr preferRelativeResize="0"/>
          <p:nvPr/>
        </p:nvPicPr>
        <p:blipFill rotWithShape="1">
          <a:blip r:embed="rId3">
            <a:alphaModFix/>
          </a:blip>
          <a:srcRect l="12038" t="16987" r="58163" b="41786"/>
          <a:stretch/>
        </p:blipFill>
        <p:spPr>
          <a:xfrm>
            <a:off x="5018376" y="2713228"/>
            <a:ext cx="5702299" cy="3710408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89"/>
          <p:cNvSpPr/>
          <p:nvPr/>
        </p:nvSpPr>
        <p:spPr>
          <a:xfrm>
            <a:off x="5298138" y="5312246"/>
            <a:ext cx="5424393" cy="7456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89"/>
          <p:cNvSpPr txBox="1"/>
          <p:nvPr/>
        </p:nvSpPr>
        <p:spPr>
          <a:xfrm>
            <a:off x="6743354" y="5312246"/>
            <a:ext cx="156966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？？？</a:t>
            </a:r>
            <a:endParaRPr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92C7F59-5C81-478B-B695-12EFF0767807}"/>
              </a:ext>
            </a:extLst>
          </p:cNvPr>
          <p:cNvSpPr/>
          <p:nvPr/>
        </p:nvSpPr>
        <p:spPr>
          <a:xfrm>
            <a:off x="1326874" y="488295"/>
            <a:ext cx="1476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Quiz</a:t>
            </a:r>
            <a:endParaRPr lang="zh-TW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為什麼需要程式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75CE5417-264D-4F51-8BB9-18ADC157B3CA}"/>
              </a:ext>
            </a:extLst>
          </p:cNvPr>
          <p:cNvSpPr txBox="1">
            <a:spLocks/>
          </p:cNvSpPr>
          <p:nvPr/>
        </p:nvSpPr>
        <p:spPr>
          <a:xfrm>
            <a:off x="1045187" y="959146"/>
            <a:ext cx="7852005" cy="5662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 err="1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Ans</a:t>
            </a:r>
            <a:r>
              <a:rPr lang="en-US" altLang="zh-TW" sz="2400" dirty="0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2400" dirty="0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計算量</a:t>
            </a:r>
            <a:r>
              <a:rPr lang="en-US" altLang="zh-TW" sz="2400" dirty="0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2400" dirty="0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重複性</a:t>
            </a:r>
            <a:r>
              <a:rPr lang="en-US" altLang="zh-TW" sz="2400" dirty="0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TW" altLang="en-US" sz="2400" dirty="0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超出人腦負荷時，需要依靠電腦</a:t>
            </a:r>
            <a:endParaRPr lang="en-US" altLang="zh-TW" sz="2400" dirty="0">
              <a:solidFill>
                <a:schemeClr val="accent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64817" y="1952251"/>
            <a:ext cx="90495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25000"/>
              </a:lnSpc>
              <a:buSzPts val="1800"/>
              <a:buAutoNum type="arabicPeriod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計算全台灣指考考生的物理平均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0" indent="-457200">
              <a:lnSpc>
                <a:spcPct val="125000"/>
              </a:lnSpc>
              <a:buSzPts val="1800"/>
              <a:buAutoNum type="arabicPeriod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計算本校這學期的平均遲到人數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0" indent="-457200">
              <a:lnSpc>
                <a:spcPct val="125000"/>
              </a:lnSpc>
              <a:buSzPts val="1800"/>
              <a:buAutoNum type="arabicPeriod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設計定時紅綠燈標誌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lvl="0" indent="-457200">
              <a:lnSpc>
                <a:spcPct val="125000"/>
              </a:lnSpc>
              <a:buSzPts val="1800"/>
              <a:buAutoNum type="arabicPeriod"/>
            </a:pP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9333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90" descr="一張含有 螢幕擷取畫面 的圖片&#10;&#10;自動產生的描述"/>
          <p:cNvPicPr preferRelativeResize="0"/>
          <p:nvPr/>
        </p:nvPicPr>
        <p:blipFill rotWithShape="1">
          <a:blip r:embed="rId3">
            <a:alphaModFix/>
          </a:blip>
          <a:srcRect l="12038" t="16987" r="58163" b="41786"/>
          <a:stretch/>
        </p:blipFill>
        <p:spPr>
          <a:xfrm>
            <a:off x="5265929" y="2710621"/>
            <a:ext cx="5702299" cy="3710408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90"/>
          <p:cNvSpPr txBox="1">
            <a:spLocks noGrp="1"/>
          </p:cNvSpPr>
          <p:nvPr>
            <p:ph type="body" idx="1"/>
          </p:nvPr>
        </p:nvSpPr>
        <p:spPr>
          <a:xfrm>
            <a:off x="1812701" y="1429731"/>
            <a:ext cx="8915400" cy="341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請觀察右圖中的程式碼。</a:t>
            </a:r>
            <a:b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請問在 </a:t>
            </a: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In [4]</a:t>
            </a: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的區塊中，</a:t>
            </a: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print(a + b)</a:t>
            </a: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的结果應該為？</a:t>
            </a:r>
            <a:endParaRPr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4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6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b="1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7</a:t>
            </a:r>
            <a:endParaRPr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9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BF8A7D-AFCC-4331-9DF1-6A84406CA3E6}"/>
              </a:ext>
            </a:extLst>
          </p:cNvPr>
          <p:cNvSpPr/>
          <p:nvPr/>
        </p:nvSpPr>
        <p:spPr>
          <a:xfrm>
            <a:off x="1439083" y="488295"/>
            <a:ext cx="12522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Ans</a:t>
            </a:r>
            <a:endParaRPr lang="zh-TW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06"/>
          <p:cNvSpPr txBox="1">
            <a:spLocks noGrp="1"/>
          </p:cNvSpPr>
          <p:nvPr>
            <p:ph type="body" idx="1"/>
          </p:nvPr>
        </p:nvSpPr>
        <p:spPr>
          <a:xfrm>
            <a:off x="1442720" y="1544429"/>
            <a:ext cx="10474960" cy="687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你編寫了一個程式碼進行數學運算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1D66B27-6BBF-49B1-A16B-14C05F0CFCC4}"/>
              </a:ext>
            </a:extLst>
          </p:cNvPr>
          <p:cNvSpPr/>
          <p:nvPr/>
        </p:nvSpPr>
        <p:spPr>
          <a:xfrm>
            <a:off x="1326874" y="488295"/>
            <a:ext cx="1476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Quiz</a:t>
            </a:r>
            <a:endParaRPr lang="zh-TW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1" y="2232041"/>
            <a:ext cx="1308764" cy="1724245"/>
          </a:xfrm>
          <a:prstGeom prst="rect">
            <a:avLst/>
          </a:prstGeom>
        </p:spPr>
      </p:pic>
      <p:sp>
        <p:nvSpPr>
          <p:cNvPr id="11" name="Google Shape;1146;p106"/>
          <p:cNvSpPr txBox="1">
            <a:spLocks/>
          </p:cNvSpPr>
          <p:nvPr/>
        </p:nvSpPr>
        <p:spPr>
          <a:xfrm>
            <a:off x="1442720" y="4266094"/>
            <a:ext cx="10474960" cy="6876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請寫下該程式碼運行的結果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944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06"/>
          <p:cNvSpPr txBox="1">
            <a:spLocks noGrp="1"/>
          </p:cNvSpPr>
          <p:nvPr>
            <p:ph type="body" idx="1"/>
          </p:nvPr>
        </p:nvSpPr>
        <p:spPr>
          <a:xfrm>
            <a:off x="1442720" y="1544429"/>
            <a:ext cx="10474960" cy="687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你編寫了一個程式碼進行數學運算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401" y="2232041"/>
            <a:ext cx="1308764" cy="1724245"/>
          </a:xfrm>
          <a:prstGeom prst="rect">
            <a:avLst/>
          </a:prstGeom>
        </p:spPr>
      </p:pic>
      <p:sp>
        <p:nvSpPr>
          <p:cNvPr id="9" name="Google Shape;1196;p112">
            <a:extLst>
              <a:ext uri="{FF2B5EF4-FFF2-40B4-BE49-F238E27FC236}">
                <a16:creationId xmlns:a16="http://schemas.microsoft.com/office/drawing/2014/main" id="{B83BE4A4-423D-4457-A969-CB8B09D1EE06}"/>
              </a:ext>
            </a:extLst>
          </p:cNvPr>
          <p:cNvSpPr txBox="1"/>
          <p:nvPr/>
        </p:nvSpPr>
        <p:spPr>
          <a:xfrm>
            <a:off x="1984856" y="4848032"/>
            <a:ext cx="1173800" cy="1495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2.75</a:t>
            </a:r>
            <a:endParaRPr sz="2000" dirty="0">
              <a:solidFill>
                <a:schemeClr val="accent4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2</a:t>
            </a:r>
          </a:p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6</a:t>
            </a:r>
            <a:endParaRPr sz="2000" dirty="0">
              <a:solidFill>
                <a:schemeClr val="accent4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9D24B0-E5E8-4245-A74A-42DDA449F4BA}"/>
              </a:ext>
            </a:extLst>
          </p:cNvPr>
          <p:cNvSpPr/>
          <p:nvPr/>
        </p:nvSpPr>
        <p:spPr>
          <a:xfrm>
            <a:off x="1439083" y="488295"/>
            <a:ext cx="12522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Ans</a:t>
            </a:r>
            <a:endParaRPr lang="zh-TW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2" name="Google Shape;1146;p106"/>
          <p:cNvSpPr txBox="1">
            <a:spLocks/>
          </p:cNvSpPr>
          <p:nvPr/>
        </p:nvSpPr>
        <p:spPr>
          <a:xfrm>
            <a:off x="1442720" y="4266094"/>
            <a:ext cx="10474960" cy="68761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請寫下該程式碼運行的結果</a:t>
            </a:r>
          </a:p>
          <a:p>
            <a:pPr marL="0" indent="0">
              <a:lnSpc>
                <a:spcPct val="125000"/>
              </a:lnSpc>
              <a:spcBef>
                <a:spcPts val="0"/>
              </a:spcBef>
              <a:buSzPts val="1800"/>
              <a:buFont typeface="Arial" panose="020B0604020202020204" pitchFamily="34" charset="0"/>
              <a:buNone/>
            </a:pP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413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08"/>
          <p:cNvSpPr txBox="1">
            <a:spLocks noGrp="1"/>
          </p:cNvSpPr>
          <p:nvPr>
            <p:ph type="body" idx="1"/>
          </p:nvPr>
        </p:nvSpPr>
        <p:spPr>
          <a:xfrm>
            <a:off x="440919" y="1088355"/>
            <a:ext cx="8325129" cy="3162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lnSpc>
                <a:spcPct val="125000"/>
              </a:lnSpc>
              <a:spcBef>
                <a:spcPts val="0"/>
              </a:spcBef>
              <a:buSzPts val="1800"/>
            </a:pP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在符合特定條件下，資料型態之間可以互相轉換</a:t>
            </a:r>
            <a:endParaRPr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  <a:spcBef>
                <a:spcPts val="1200"/>
              </a:spcBef>
              <a:buSzPts val="1800"/>
            </a:pP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例如一個</a:t>
            </a:r>
            <a:r>
              <a:rPr lang="zh-TW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string</a:t>
            </a: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是 </a:t>
            </a:r>
            <a:r>
              <a:rPr lang="zh-TW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“123”</a:t>
            </a: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b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因為都是由數字组成</a:t>
            </a:r>
            <a:b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所以可以轉換成 </a:t>
            </a:r>
            <a:r>
              <a:rPr lang="zh-TW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int</a:t>
            </a: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或是 </a:t>
            </a:r>
            <a:r>
              <a:rPr lang="zh-TW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float</a:t>
            </a:r>
            <a:endParaRPr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65" name="Google Shape;1165;p108" descr="一張含有 螢幕擷取畫面 的圖片&#10;&#10;自動產生的描述"/>
          <p:cNvPicPr preferRelativeResize="0"/>
          <p:nvPr/>
        </p:nvPicPr>
        <p:blipFill rotWithShape="1">
          <a:blip r:embed="rId3">
            <a:alphaModFix/>
          </a:blip>
          <a:srcRect l="12038" t="56202" r="58163" b="2570"/>
          <a:stretch/>
        </p:blipFill>
        <p:spPr>
          <a:xfrm>
            <a:off x="5669280" y="2536022"/>
            <a:ext cx="6427241" cy="41043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6D172480-F3A8-4188-A090-CC961042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/>
              <a:t>轉換資料型態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09"/>
          <p:cNvSpPr txBox="1">
            <a:spLocks noGrp="1"/>
          </p:cNvSpPr>
          <p:nvPr>
            <p:ph type="body" idx="1"/>
          </p:nvPr>
        </p:nvSpPr>
        <p:spPr>
          <a:xfrm>
            <a:off x="2259201" y="1068035"/>
            <a:ext cx="8338820" cy="1644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但如果字元串中參雜了英文，如 </a:t>
            </a:r>
            <a:r>
              <a:rPr lang="zh-TW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“123a”</a:t>
            </a: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在轉換成 </a:t>
            </a:r>
            <a:r>
              <a:rPr lang="zh-TW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int</a:t>
            </a: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時就會出現錯誤</a:t>
            </a:r>
            <a:endParaRPr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73" name="Google Shape;1173;p109" descr="一張含有 螢幕擷取畫面 的圖片&#10;&#10;自動產生的描述"/>
          <p:cNvPicPr preferRelativeResize="0"/>
          <p:nvPr/>
        </p:nvPicPr>
        <p:blipFill rotWithShape="1">
          <a:blip r:embed="rId3">
            <a:alphaModFix/>
          </a:blip>
          <a:srcRect l="15595" t="48357" r="40896" b="24878"/>
          <a:stretch/>
        </p:blipFill>
        <p:spPr>
          <a:xfrm>
            <a:off x="1656080" y="3269024"/>
            <a:ext cx="9435892" cy="29364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標題 2">
            <a:extLst>
              <a:ext uri="{FF2B5EF4-FFF2-40B4-BE49-F238E27FC236}">
                <a16:creationId xmlns:a16="http://schemas.microsoft.com/office/drawing/2014/main" id="{E937AA50-21CB-4D8C-9909-C675C6DDB83A}"/>
              </a:ext>
            </a:extLst>
          </p:cNvPr>
          <p:cNvSpPr txBox="1">
            <a:spLocks/>
          </p:cNvSpPr>
          <p:nvPr/>
        </p:nvSpPr>
        <p:spPr>
          <a:xfrm>
            <a:off x="82421" y="136525"/>
            <a:ext cx="10515600" cy="6145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j-cs"/>
              </a:defRPr>
            </a:lvl1pPr>
          </a:lstStyle>
          <a:p>
            <a:r>
              <a:rPr lang="zh-TW" altLang="zh-TW"/>
              <a:t>轉換資料型態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10"/>
          <p:cNvSpPr txBox="1">
            <a:spLocks noGrp="1"/>
          </p:cNvSpPr>
          <p:nvPr>
            <p:ph type="body" idx="1"/>
          </p:nvPr>
        </p:nvSpPr>
        <p:spPr>
          <a:xfrm>
            <a:off x="1808988" y="1433795"/>
            <a:ext cx="8915400" cy="341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125000"/>
              </a:lnSpc>
              <a:spcBef>
                <a:spcPts val="0"/>
              </a:spcBef>
              <a:buSzPts val="1800"/>
              <a:buNone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下列三種的結果分別為何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?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print(3+7)</a:t>
            </a:r>
            <a:endParaRPr 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print(“3”+7)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print(‘3’+’7’)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73CCD0-BC6E-4C50-8A95-F96D91542D8A}"/>
              </a:ext>
            </a:extLst>
          </p:cNvPr>
          <p:cNvSpPr/>
          <p:nvPr/>
        </p:nvSpPr>
        <p:spPr>
          <a:xfrm>
            <a:off x="1326874" y="488295"/>
            <a:ext cx="1476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Quiz</a:t>
            </a:r>
            <a:endParaRPr lang="zh-TW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11"/>
          <p:cNvSpPr txBox="1">
            <a:spLocks noGrp="1"/>
          </p:cNvSpPr>
          <p:nvPr>
            <p:ph type="body" idx="1"/>
          </p:nvPr>
        </p:nvSpPr>
        <p:spPr>
          <a:xfrm>
            <a:off x="1808988" y="1433795"/>
            <a:ext cx="8915400" cy="341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下列三種的結果分別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為何</a:t>
            </a:r>
            <a:r>
              <a:rPr 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?</a:t>
            </a:r>
            <a:endParaRPr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TypeError: can only concatenate str (not "int") to str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800100" lvl="1" indent="-342900" algn="l" rtl="0">
              <a:lnSpc>
                <a:spcPct val="12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AutoNum type="alphaUcPeriod"/>
            </a:pPr>
            <a:r>
              <a:rPr 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37</a:t>
            </a:r>
            <a:endParaRPr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0E52EC-F2B4-4A67-A464-8383141B8BB2}"/>
              </a:ext>
            </a:extLst>
          </p:cNvPr>
          <p:cNvSpPr/>
          <p:nvPr/>
        </p:nvSpPr>
        <p:spPr>
          <a:xfrm>
            <a:off x="1439083" y="488295"/>
            <a:ext cx="12522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Ans</a:t>
            </a:r>
            <a:endParaRPr lang="zh-TW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8E7894-9118-47EA-BB1D-AB6D76FA7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1231"/>
            <a:ext cx="9144000" cy="1035538"/>
          </a:xfrm>
        </p:spPr>
        <p:txBody>
          <a:bodyPr>
            <a:normAutofit/>
          </a:bodyPr>
          <a:lstStyle/>
          <a:p>
            <a:r>
              <a:rPr lang="zh-TW" altLang="en-US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格式化輸出</a:t>
            </a:r>
            <a:r>
              <a:rPr lang="en-US" altLang="zh-TW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 – print()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85056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4F8EEB-13C2-498D-A96E-AC91B9B2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/>
              <a:t>更豐富的輸出</a:t>
            </a:r>
            <a:endParaRPr lang="zh-TW" altLang="en-US" dirty="0"/>
          </a:p>
        </p:txBody>
      </p:sp>
      <p:sp>
        <p:nvSpPr>
          <p:cNvPr id="4" name="Google Shape;1263;p120">
            <a:extLst>
              <a:ext uri="{FF2B5EF4-FFF2-40B4-BE49-F238E27FC236}">
                <a16:creationId xmlns:a16="http://schemas.microsoft.com/office/drawing/2014/main" id="{30B2AF62-04EB-4736-8DA6-4F65A389954C}"/>
              </a:ext>
            </a:extLst>
          </p:cNvPr>
          <p:cNvSpPr txBox="1">
            <a:spLocks/>
          </p:cNvSpPr>
          <p:nvPr/>
        </p:nvSpPr>
        <p:spPr>
          <a:xfrm>
            <a:off x="889509" y="1179795"/>
            <a:ext cx="10104628" cy="359540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Bef>
                <a:spcPts val="0"/>
              </a:spcBef>
              <a:buSzPts val="1800"/>
            </a:pPr>
            <a:r>
              <a:rPr lang="en-US" altLang="zh-TW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print(...)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可以將括號内的字元串、數字或變數等輸出到畫面上</a:t>
            </a:r>
          </a:p>
          <a:p>
            <a:pPr>
              <a:lnSpc>
                <a:spcPct val="125000"/>
              </a:lnSpc>
              <a:spcBef>
                <a:spcPts val="1200"/>
              </a:spcBef>
              <a:buSzPts val="1800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但一個</a:t>
            </a:r>
            <a:r>
              <a:rPr lang="en-US" altLang="zh-TW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print(...)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所能顯示出的内容不僅限於單個字元串或單個數字</a:t>
            </a:r>
          </a:p>
          <a:p>
            <a:pPr>
              <a:lnSpc>
                <a:spcPct val="125000"/>
              </a:lnSpc>
              <a:spcBef>
                <a:spcPts val="1200"/>
              </a:spcBef>
              <a:buSzPts val="1800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可以在一個 </a:t>
            </a:r>
            <a:r>
              <a:rPr lang="en-US" altLang="zh-TW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print(...)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中，同時顯示出多個東西</a:t>
            </a:r>
          </a:p>
        </p:txBody>
      </p:sp>
      <p:pic>
        <p:nvPicPr>
          <p:cNvPr id="5" name="Google Shape;1262;p120" descr="一張含有 螢幕擷取畫面 的圖片&#10;&#10;自動產生的描述">
            <a:extLst>
              <a:ext uri="{FF2B5EF4-FFF2-40B4-BE49-F238E27FC236}">
                <a16:creationId xmlns:a16="http://schemas.microsoft.com/office/drawing/2014/main" id="{1FFB5DF4-2030-476E-96E7-862D688D49E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463" t="16087" r="58164" b="42686"/>
          <a:stretch/>
        </p:blipFill>
        <p:spPr>
          <a:xfrm>
            <a:off x="5854192" y="3011068"/>
            <a:ext cx="5621019" cy="37104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96442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46D4B08-C813-4C5C-ACB9-680091010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21" y="136525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zh-TW" altLang="zh-TW" dirty="0"/>
              <a:t>更豐富的輸出</a:t>
            </a:r>
            <a:endParaRPr lang="zh-TW" altLang="en-US" dirty="0"/>
          </a:p>
        </p:txBody>
      </p:sp>
      <p:sp>
        <p:nvSpPr>
          <p:cNvPr id="5" name="Google Shape;1272;p121">
            <a:extLst>
              <a:ext uri="{FF2B5EF4-FFF2-40B4-BE49-F238E27FC236}">
                <a16:creationId xmlns:a16="http://schemas.microsoft.com/office/drawing/2014/main" id="{41964E68-B1E5-4B63-ABC4-C8B25F8C18FB}"/>
              </a:ext>
            </a:extLst>
          </p:cNvPr>
          <p:cNvSpPr txBox="1">
            <a:spLocks/>
          </p:cNvSpPr>
          <p:nvPr/>
        </p:nvSpPr>
        <p:spPr>
          <a:xfrm>
            <a:off x="1494028" y="1072497"/>
            <a:ext cx="8915400" cy="15081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SzPts val="1800"/>
              <a:buNone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如果想要同時輸出多個東西，但不想以空白連接時該怎麼辦呢？</a:t>
            </a:r>
          </a:p>
          <a:p>
            <a:pPr marL="457200" lvl="1" indent="0">
              <a:lnSpc>
                <a:spcPct val="125000"/>
              </a:lnSpc>
              <a:spcBef>
                <a:spcPts val="1200"/>
              </a:spcBef>
              <a:buSzPts val="1600"/>
              <a:buNone/>
            </a:pPr>
            <a:r>
              <a:rPr lang="en-US" altLang="zh-TW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Ex: print("I have $", 100, ".")</a:t>
            </a:r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Google Shape;1271;p121" descr="一張含有 螢幕擷取畫面 的圖片&#10;&#10;自動產生的描述">
            <a:extLst>
              <a:ext uri="{FF2B5EF4-FFF2-40B4-BE49-F238E27FC236}">
                <a16:creationId xmlns:a16="http://schemas.microsoft.com/office/drawing/2014/main" id="{5A1CD87E-2CDD-48E6-99B6-BD8808AC360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038" t="50000" r="58163" b="8772"/>
          <a:stretch/>
        </p:blipFill>
        <p:spPr>
          <a:xfrm>
            <a:off x="3100578" y="2902023"/>
            <a:ext cx="5702299" cy="37104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700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“</a:t>
            </a:r>
            <a:r>
              <a:rPr lang="zh-TW" altLang="en-US" dirty="0"/>
              <a:t>程式語言</a:t>
            </a:r>
            <a:r>
              <a:rPr lang="en-US" altLang="zh-TW" dirty="0"/>
              <a:t>”</a:t>
            </a:r>
            <a:r>
              <a:rPr lang="zh-TW" altLang="en-US" dirty="0"/>
              <a:t>是什麼</a:t>
            </a:r>
            <a:r>
              <a:rPr lang="en-US" altLang="zh-TW" dirty="0"/>
              <a:t>?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75CE5417-264D-4F51-8BB9-18ADC157B3CA}"/>
              </a:ext>
            </a:extLst>
          </p:cNvPr>
          <p:cNvSpPr txBox="1">
            <a:spLocks/>
          </p:cNvSpPr>
          <p:nvPr/>
        </p:nvSpPr>
        <p:spPr>
          <a:xfrm>
            <a:off x="1045187" y="959146"/>
            <a:ext cx="7852005" cy="56620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 err="1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Ans</a:t>
            </a:r>
            <a:r>
              <a:rPr lang="en-US" altLang="zh-TW" sz="2400" dirty="0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2400" dirty="0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人類用來跟機器溝通的工具</a:t>
            </a:r>
            <a:endParaRPr lang="en-US" altLang="zh-TW" sz="2400" dirty="0">
              <a:solidFill>
                <a:schemeClr val="accent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Google Shape;367;p17" descr="人工智能该如何零基础入门- 程序员干货铺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57947" y="1865566"/>
            <a:ext cx="5766915" cy="38205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62210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46D4B08-C813-4C5C-ACB9-680091010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21" y="136525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zh-TW" altLang="zh-TW" dirty="0"/>
              <a:t>更豐富的輸出</a:t>
            </a:r>
            <a:endParaRPr lang="zh-TW" altLang="en-US" dirty="0"/>
          </a:p>
        </p:txBody>
      </p:sp>
      <p:sp>
        <p:nvSpPr>
          <p:cNvPr id="5" name="Google Shape;1272;p121">
            <a:extLst>
              <a:ext uri="{FF2B5EF4-FFF2-40B4-BE49-F238E27FC236}">
                <a16:creationId xmlns:a16="http://schemas.microsoft.com/office/drawing/2014/main" id="{41964E68-B1E5-4B63-ABC4-C8B25F8C18FB}"/>
              </a:ext>
            </a:extLst>
          </p:cNvPr>
          <p:cNvSpPr txBox="1">
            <a:spLocks/>
          </p:cNvSpPr>
          <p:nvPr/>
        </p:nvSpPr>
        <p:spPr>
          <a:xfrm>
            <a:off x="1494028" y="1072497"/>
            <a:ext cx="8915400" cy="150814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SzPts val="1800"/>
              <a:buNone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如果想要同時輸出多個東西，但不想以空白連接時該怎麼辦呢？</a:t>
            </a:r>
          </a:p>
          <a:p>
            <a:pPr marL="457200" lvl="1" indent="0">
              <a:lnSpc>
                <a:spcPct val="125000"/>
              </a:lnSpc>
              <a:spcBef>
                <a:spcPts val="1200"/>
              </a:spcBef>
              <a:buSzPts val="1600"/>
              <a:buNone/>
            </a:pPr>
            <a:r>
              <a:rPr lang="en-US" altLang="zh-TW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Ex: print("I have $", 100, ".")</a:t>
            </a:r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4430C7A-92FF-4CDC-A6BC-8E9DFEA0C0A9}"/>
              </a:ext>
            </a:extLst>
          </p:cNvPr>
          <p:cNvSpPr/>
          <p:nvPr/>
        </p:nvSpPr>
        <p:spPr>
          <a:xfrm>
            <a:off x="1494028" y="2580640"/>
            <a:ext cx="9692132" cy="511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5000"/>
              </a:lnSpc>
              <a:buSzPts val="1800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最簡單的做法就是</a:t>
            </a:r>
            <a:r>
              <a:rPr lang="zh-TW" altLang="en-US" sz="2400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通通轉換成字元串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TW" sz="2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str()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再</a:t>
            </a:r>
            <a:r>
              <a:rPr lang="zh-TW" altLang="en-US" sz="2400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連接起来（</a:t>
            </a:r>
            <a:r>
              <a:rPr lang="en-US" altLang="zh-TW" sz="2400" b="1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+</a:t>
            </a:r>
            <a:r>
              <a:rPr lang="zh-TW" altLang="en-US" sz="2400" dirty="0"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</a:p>
        </p:txBody>
      </p:sp>
      <p:pic>
        <p:nvPicPr>
          <p:cNvPr id="7" name="Google Shape;1280;p122" descr="一張含有 螢幕擷取畫面 的圖片&#10;&#10;自動產生的描述">
            <a:extLst>
              <a:ext uri="{FF2B5EF4-FFF2-40B4-BE49-F238E27FC236}">
                <a16:creationId xmlns:a16="http://schemas.microsoft.com/office/drawing/2014/main" id="{9F2EDBB4-D607-43B0-B215-5024937D0B7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2038" t="50000" r="58163" b="8772"/>
          <a:stretch/>
        </p:blipFill>
        <p:spPr>
          <a:xfrm>
            <a:off x="3100578" y="3429000"/>
            <a:ext cx="5702299" cy="37104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4804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格式化字串</a:t>
            </a:r>
          </a:p>
        </p:txBody>
      </p:sp>
      <p:sp>
        <p:nvSpPr>
          <p:cNvPr id="5" name="Google Shape;1263;p120">
            <a:extLst>
              <a:ext uri="{FF2B5EF4-FFF2-40B4-BE49-F238E27FC236}">
                <a16:creationId xmlns:a16="http://schemas.microsoft.com/office/drawing/2014/main" id="{30B2AF62-04EB-4736-8DA6-4F65A389954C}"/>
              </a:ext>
            </a:extLst>
          </p:cNvPr>
          <p:cNvSpPr txBox="1">
            <a:spLocks/>
          </p:cNvSpPr>
          <p:nvPr/>
        </p:nvSpPr>
        <p:spPr>
          <a:xfrm>
            <a:off x="9062463" y="136525"/>
            <a:ext cx="3196970" cy="6247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0"/>
              </a:spcBef>
              <a:buSzPts val="1800"/>
              <a:buNone/>
            </a:pPr>
            <a:r>
              <a:rPr lang="zh-TW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客製化你的輸出格式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C5DAADCC-CECD-4B29-8308-CA5BD29DF294}"/>
              </a:ext>
            </a:extLst>
          </p:cNvPr>
          <p:cNvSpPr txBox="1">
            <a:spLocks/>
          </p:cNvSpPr>
          <p:nvPr/>
        </p:nvSpPr>
        <p:spPr>
          <a:xfrm>
            <a:off x="1335860" y="961073"/>
            <a:ext cx="5781085" cy="5497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%: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字串插值 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(string interpolation)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可讀性低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2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str.frormat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字串函式 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(string format)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當變數太多時，程式碼會過長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f-string: (Formatted String Literals)</a:t>
            </a:r>
          </a:p>
        </p:txBody>
      </p:sp>
      <p:sp>
        <p:nvSpPr>
          <p:cNvPr id="8" name="向左箭號 7"/>
          <p:cNvSpPr/>
          <p:nvPr/>
        </p:nvSpPr>
        <p:spPr>
          <a:xfrm>
            <a:off x="7116945" y="957777"/>
            <a:ext cx="3439114" cy="667593"/>
          </a:xfrm>
          <a:prstGeom prst="lef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舊式格式化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與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語言類似</a:t>
            </a:r>
          </a:p>
        </p:txBody>
      </p:sp>
      <p:sp>
        <p:nvSpPr>
          <p:cNvPr id="9" name="向左箭號 8"/>
          <p:cNvSpPr/>
          <p:nvPr/>
        </p:nvSpPr>
        <p:spPr>
          <a:xfrm>
            <a:off x="7158907" y="3021355"/>
            <a:ext cx="3439114" cy="667593"/>
          </a:xfrm>
          <a:prstGeom prst="lef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新式格式化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與</a:t>
            </a:r>
            <a:r>
              <a:rPr lang="en-US" altLang="zh-TW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Jinja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模板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類似</a:t>
            </a:r>
          </a:p>
        </p:txBody>
      </p:sp>
      <p:sp>
        <p:nvSpPr>
          <p:cNvPr id="10" name="向左箭號 9"/>
          <p:cNvSpPr/>
          <p:nvPr/>
        </p:nvSpPr>
        <p:spPr>
          <a:xfrm>
            <a:off x="7116945" y="5061818"/>
            <a:ext cx="3439114" cy="667593"/>
          </a:xfrm>
          <a:prstGeom prst="lef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新式格式化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效能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可讀性最好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60" y="1802443"/>
            <a:ext cx="5270029" cy="38340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704" y="5860053"/>
            <a:ext cx="4365602" cy="482629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161" y="3853304"/>
            <a:ext cx="5324728" cy="39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744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8E7894-9118-47EA-BB1D-AB6D76FA7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1231"/>
            <a:ext cx="9144000" cy="1035538"/>
          </a:xfrm>
        </p:spPr>
        <p:txBody>
          <a:bodyPr>
            <a:normAutofit/>
          </a:bodyPr>
          <a:lstStyle/>
          <a:p>
            <a:r>
              <a:rPr lang="zh-TW" altLang="en-US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使用者輸入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864557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DFCB08-F794-4CA5-8F06-DFA67139A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zh-TW" dirty="0"/>
              <a:t>輸入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2490AB-B991-440B-AFC5-4D24B6D37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440" y="1026386"/>
            <a:ext cx="9871581" cy="3132455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使用函式 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input() 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讓使用者可以用鍵盤輸入字元串，按下 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[Enter] 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送出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透過 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input() 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輸入的字元串一律被視為「字串」</a:t>
            </a:r>
          </a:p>
          <a:p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語法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1200"/>
              </a:spcBef>
              <a:buSzPts val="1600"/>
            </a:pP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input()</a:t>
            </a:r>
          </a:p>
          <a:p>
            <a:pPr lvl="1">
              <a:lnSpc>
                <a:spcPct val="125000"/>
              </a:lnSpc>
              <a:spcBef>
                <a:spcPts val="1200"/>
              </a:spcBef>
              <a:buSzPts val="1600"/>
            </a:pP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變數 </a:t>
            </a: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 input()</a:t>
            </a:r>
          </a:p>
          <a:p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A719882-17A1-419D-8C8F-56EDBE255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980" y="2440213"/>
            <a:ext cx="1729820" cy="4151566"/>
          </a:xfrm>
          <a:prstGeom prst="rect">
            <a:avLst/>
          </a:prstGeom>
        </p:spPr>
      </p:pic>
      <p:sp>
        <p:nvSpPr>
          <p:cNvPr id="6" name="副標題 2">
            <a:extLst>
              <a:ext uri="{FF2B5EF4-FFF2-40B4-BE49-F238E27FC236}">
                <a16:creationId xmlns:a16="http://schemas.microsoft.com/office/drawing/2014/main" id="{3A4F9FFA-E51C-4812-8214-49BE32D965F6}"/>
              </a:ext>
            </a:extLst>
          </p:cNvPr>
          <p:cNvSpPr txBox="1">
            <a:spLocks/>
          </p:cNvSpPr>
          <p:nvPr/>
        </p:nvSpPr>
        <p:spPr>
          <a:xfrm>
            <a:off x="1796245" y="5960636"/>
            <a:ext cx="3080555" cy="7192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4800" dirty="0">
                <a:solidFill>
                  <a:schemeClr val="accent2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Try it !!!</a:t>
            </a:r>
            <a:endParaRPr lang="zh-TW" altLang="en-US" sz="4800" dirty="0">
              <a:solidFill>
                <a:schemeClr val="accent2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00986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93;p112">
            <a:extLst>
              <a:ext uri="{FF2B5EF4-FFF2-40B4-BE49-F238E27FC236}">
                <a16:creationId xmlns:a16="http://schemas.microsoft.com/office/drawing/2014/main" id="{B24FB931-8125-49CE-9B98-8B0BEBB839AB}"/>
              </a:ext>
            </a:extLst>
          </p:cNvPr>
          <p:cNvSpPr txBox="1">
            <a:spLocks/>
          </p:cNvSpPr>
          <p:nvPr/>
        </p:nvSpPr>
        <p:spPr>
          <a:xfrm>
            <a:off x="1808988" y="1290321"/>
            <a:ext cx="9803892" cy="7470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83333"/>
              </a:lnSpc>
              <a:spcBef>
                <a:spcPts val="0"/>
              </a:spcBef>
              <a:buSzPts val="1800"/>
              <a:buNone/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您正在創建一個商品動態清單，它接受使用者的輸入，並儲存資料</a:t>
            </a:r>
            <a:endParaRPr lang="zh-TW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E09741B-1EA9-4554-8AEF-1E2527782E55}"/>
              </a:ext>
            </a:extLst>
          </p:cNvPr>
          <p:cNvSpPr/>
          <p:nvPr/>
        </p:nvSpPr>
        <p:spPr>
          <a:xfrm>
            <a:off x="1326874" y="488295"/>
            <a:ext cx="14766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Quiz</a:t>
            </a:r>
            <a:endParaRPr lang="zh-TW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578" y="2037347"/>
            <a:ext cx="3876462" cy="802026"/>
          </a:xfrm>
          <a:prstGeom prst="rect">
            <a:avLst/>
          </a:prstGeom>
        </p:spPr>
      </p:pic>
      <p:sp>
        <p:nvSpPr>
          <p:cNvPr id="9" name="Google Shape;1193;p112">
            <a:extLst>
              <a:ext uri="{FF2B5EF4-FFF2-40B4-BE49-F238E27FC236}">
                <a16:creationId xmlns:a16="http://schemas.microsoft.com/office/drawing/2014/main" id="{B24FB931-8125-49CE-9B98-8B0BEBB839AB}"/>
              </a:ext>
            </a:extLst>
          </p:cNvPr>
          <p:cNvSpPr txBox="1">
            <a:spLocks/>
          </p:cNvSpPr>
          <p:nvPr/>
        </p:nvSpPr>
        <p:spPr>
          <a:xfrm>
            <a:off x="1808988" y="2839373"/>
            <a:ext cx="9803892" cy="57492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83333"/>
              </a:lnSpc>
              <a:spcBef>
                <a:spcPts val="0"/>
              </a:spcBef>
              <a:buSzPts val="1800"/>
              <a:buNone/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輸出資料時，必須符合以下要求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lang="zh-TW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2160104" y="3586399"/>
            <a:ext cx="4861891" cy="1326874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字串必須在雙引號內</a:t>
            </a:r>
            <a:endParaRPr lang="en-US" altLang="zh-TW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數字不得使用引號或其他字元框起來</a:t>
            </a:r>
            <a:endParaRPr lang="en-US" altLang="zh-TW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每個項目必須用逗號隔開</a:t>
            </a:r>
          </a:p>
        </p:txBody>
      </p:sp>
      <p:sp>
        <p:nvSpPr>
          <p:cNvPr id="11" name="Google Shape;1193;p112">
            <a:extLst>
              <a:ext uri="{FF2B5EF4-FFF2-40B4-BE49-F238E27FC236}">
                <a16:creationId xmlns:a16="http://schemas.microsoft.com/office/drawing/2014/main" id="{B24FB931-8125-49CE-9B98-8B0BEBB839AB}"/>
              </a:ext>
            </a:extLst>
          </p:cNvPr>
          <p:cNvSpPr txBox="1">
            <a:spLocks/>
          </p:cNvSpPr>
          <p:nvPr/>
        </p:nvSpPr>
        <p:spPr>
          <a:xfrm>
            <a:off x="1808988" y="4661547"/>
            <a:ext cx="3975052" cy="57492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83333"/>
              </a:lnSpc>
              <a:spcBef>
                <a:spcPts val="0"/>
              </a:spcBef>
              <a:buSzPts val="1800"/>
              <a:buNone/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請選擇符合條件的程式碼片段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156" y="4661547"/>
            <a:ext cx="5733465" cy="19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818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93;p112">
            <a:extLst>
              <a:ext uri="{FF2B5EF4-FFF2-40B4-BE49-F238E27FC236}">
                <a16:creationId xmlns:a16="http://schemas.microsoft.com/office/drawing/2014/main" id="{B24FB931-8125-49CE-9B98-8B0BEBB839AB}"/>
              </a:ext>
            </a:extLst>
          </p:cNvPr>
          <p:cNvSpPr txBox="1">
            <a:spLocks/>
          </p:cNvSpPr>
          <p:nvPr/>
        </p:nvSpPr>
        <p:spPr>
          <a:xfrm>
            <a:off x="1808988" y="1290321"/>
            <a:ext cx="9803892" cy="74702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83333"/>
              </a:lnSpc>
              <a:spcBef>
                <a:spcPts val="0"/>
              </a:spcBef>
              <a:buSzPts val="1800"/>
              <a:buNone/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您正在創建一個商品動態清單，它接受使用者的輸入，並儲存資料</a:t>
            </a:r>
            <a:endParaRPr lang="zh-TW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578" y="2037347"/>
            <a:ext cx="3876462" cy="802026"/>
          </a:xfrm>
          <a:prstGeom prst="rect">
            <a:avLst/>
          </a:prstGeom>
        </p:spPr>
      </p:pic>
      <p:sp>
        <p:nvSpPr>
          <p:cNvPr id="9" name="Google Shape;1193;p112">
            <a:extLst>
              <a:ext uri="{FF2B5EF4-FFF2-40B4-BE49-F238E27FC236}">
                <a16:creationId xmlns:a16="http://schemas.microsoft.com/office/drawing/2014/main" id="{B24FB931-8125-49CE-9B98-8B0BEBB839AB}"/>
              </a:ext>
            </a:extLst>
          </p:cNvPr>
          <p:cNvSpPr txBox="1">
            <a:spLocks/>
          </p:cNvSpPr>
          <p:nvPr/>
        </p:nvSpPr>
        <p:spPr>
          <a:xfrm>
            <a:off x="1808988" y="2839373"/>
            <a:ext cx="9803892" cy="57492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83333"/>
              </a:lnSpc>
              <a:spcBef>
                <a:spcPts val="0"/>
              </a:spcBef>
              <a:buSzPts val="1800"/>
              <a:buNone/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輸出資料時，必須符合以下要求</a:t>
            </a:r>
            <a:r>
              <a:rPr lang="en-US" altLang="zh-TW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lang="zh-TW" altLang="en-US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內容版面配置區 2"/>
          <p:cNvSpPr>
            <a:spLocks noGrp="1"/>
          </p:cNvSpPr>
          <p:nvPr>
            <p:ph idx="1"/>
          </p:nvPr>
        </p:nvSpPr>
        <p:spPr>
          <a:xfrm>
            <a:off x="2160104" y="3586399"/>
            <a:ext cx="4861891" cy="1326874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字串必須在雙引號內</a:t>
            </a:r>
            <a:endParaRPr lang="en-US" altLang="zh-TW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數字不得使用引號或其他字元框起來</a:t>
            </a:r>
            <a:endParaRPr lang="en-US" altLang="zh-TW" sz="20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每個項目必須用逗號隔開</a:t>
            </a:r>
          </a:p>
        </p:txBody>
      </p:sp>
      <p:sp>
        <p:nvSpPr>
          <p:cNvPr id="11" name="Google Shape;1193;p112">
            <a:extLst>
              <a:ext uri="{FF2B5EF4-FFF2-40B4-BE49-F238E27FC236}">
                <a16:creationId xmlns:a16="http://schemas.microsoft.com/office/drawing/2014/main" id="{B24FB931-8125-49CE-9B98-8B0BEBB839AB}"/>
              </a:ext>
            </a:extLst>
          </p:cNvPr>
          <p:cNvSpPr txBox="1">
            <a:spLocks/>
          </p:cNvSpPr>
          <p:nvPr/>
        </p:nvSpPr>
        <p:spPr>
          <a:xfrm>
            <a:off x="1808988" y="4661547"/>
            <a:ext cx="3975052" cy="57492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83333"/>
              </a:lnSpc>
              <a:spcBef>
                <a:spcPts val="0"/>
              </a:spcBef>
              <a:buSzPts val="1800"/>
              <a:buNone/>
            </a:pPr>
            <a:r>
              <a:rPr lang="zh-TW" altLang="en-US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請選擇符合條件的程式碼片段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156" y="4661547"/>
            <a:ext cx="5733465" cy="195056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7EED980-F89D-4265-BDB5-CB6EBA75A6C5}"/>
              </a:ext>
            </a:extLst>
          </p:cNvPr>
          <p:cNvSpPr/>
          <p:nvPr/>
        </p:nvSpPr>
        <p:spPr>
          <a:xfrm>
            <a:off x="1439083" y="488295"/>
            <a:ext cx="12522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Ans</a:t>
            </a:r>
            <a:endParaRPr lang="zh-TW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4" name="Google Shape;1206;p113">
            <a:extLst>
              <a:ext uri="{FF2B5EF4-FFF2-40B4-BE49-F238E27FC236}">
                <a16:creationId xmlns:a16="http://schemas.microsoft.com/office/drawing/2014/main" id="{13561296-35B2-476B-808A-5732CE183BEA}"/>
              </a:ext>
            </a:extLst>
          </p:cNvPr>
          <p:cNvSpPr txBox="1"/>
          <p:nvPr/>
        </p:nvSpPr>
        <p:spPr>
          <a:xfrm>
            <a:off x="5842826" y="4676356"/>
            <a:ext cx="791129" cy="56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Y</a:t>
            </a:r>
            <a:endParaRPr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Google Shape;1206;p113">
            <a:extLst>
              <a:ext uri="{FF2B5EF4-FFF2-40B4-BE49-F238E27FC236}">
                <a16:creationId xmlns:a16="http://schemas.microsoft.com/office/drawing/2014/main" id="{13561296-35B2-476B-808A-5732CE183BEA}"/>
              </a:ext>
            </a:extLst>
          </p:cNvPr>
          <p:cNvSpPr txBox="1"/>
          <p:nvPr/>
        </p:nvSpPr>
        <p:spPr>
          <a:xfrm>
            <a:off x="5842825" y="5708364"/>
            <a:ext cx="791129" cy="56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Y</a:t>
            </a:r>
            <a:endParaRPr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Google Shape;1206;p113">
            <a:extLst>
              <a:ext uri="{FF2B5EF4-FFF2-40B4-BE49-F238E27FC236}">
                <a16:creationId xmlns:a16="http://schemas.microsoft.com/office/drawing/2014/main" id="{13561296-35B2-476B-808A-5732CE183BEA}"/>
              </a:ext>
            </a:extLst>
          </p:cNvPr>
          <p:cNvSpPr txBox="1"/>
          <p:nvPr/>
        </p:nvSpPr>
        <p:spPr>
          <a:xfrm>
            <a:off x="5842825" y="6104273"/>
            <a:ext cx="791129" cy="560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21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0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</a:rPr>
              <a:t>Y</a:t>
            </a:r>
            <a:endParaRPr sz="20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52852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課後練習</a:t>
            </a:r>
          </a:p>
        </p:txBody>
      </p:sp>
      <p:sp>
        <p:nvSpPr>
          <p:cNvPr id="7" name="矩形 6"/>
          <p:cNvSpPr/>
          <p:nvPr/>
        </p:nvSpPr>
        <p:spPr>
          <a:xfrm>
            <a:off x="1977827" y="1838403"/>
            <a:ext cx="849463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已知氣溫換算公式如下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攝氏 </a:t>
            </a:r>
            <a:r>
              <a:rPr lang="en-US" altLang="zh-TW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= (5/9) * (</a:t>
            </a:r>
            <a:r>
              <a:rPr lang="zh-TW" altLang="en-US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華氏溫度 </a:t>
            </a:r>
            <a:r>
              <a:rPr lang="en-US" altLang="zh-TW" sz="2400" dirty="0">
                <a:solidFill>
                  <a:schemeClr val="accent5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- 32)</a:t>
            </a:r>
          </a:p>
          <a:p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試設計一告系統，讓使用者輸入攝氏氣溫，可以得到華氏氣溫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備註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小數點只保留後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位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61127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8E7894-9118-47EA-BB1D-AB6D76FA74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44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零基礎上手</a:t>
            </a:r>
            <a:r>
              <a:rPr lang="en-US" altLang="zh-TW" sz="44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! Python </a:t>
            </a:r>
            <a:r>
              <a:rPr lang="zh-TW" altLang="en-US" sz="4400" b="1" dirty="0">
                <a:ln w="13462">
                  <a:solidFill>
                    <a:schemeClr val="bg1"/>
                  </a:solidFill>
                  <a:prstDash val="solid"/>
                </a:ln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實戰班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541485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82421" y="136525"/>
            <a:ext cx="10515600" cy="614589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“</a:t>
            </a:r>
            <a:r>
              <a:rPr lang="zh-TW" altLang="en-US" dirty="0"/>
              <a:t>程式語言</a:t>
            </a:r>
            <a:r>
              <a:rPr lang="en-US" altLang="zh-TW" dirty="0"/>
              <a:t>”</a:t>
            </a:r>
            <a:r>
              <a:rPr lang="zh-TW" altLang="en-US" dirty="0"/>
              <a:t>怎麼選</a:t>
            </a:r>
            <a:r>
              <a:rPr lang="en-US" altLang="zh-TW" dirty="0"/>
              <a:t>?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6" y="1338144"/>
            <a:ext cx="5162588" cy="367191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2421" y="5052904"/>
            <a:ext cx="54106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hlinkClick r:id="rId3"/>
              </a:rPr>
              <a:t>https://tw.alphacamp.co/blog/programming-for-beginn</a:t>
            </a:r>
            <a:endParaRPr lang="en-US" altLang="zh-TW" dirty="0">
              <a:solidFill>
                <a:schemeClr val="bg1"/>
              </a:solidFill>
            </a:endParaRPr>
          </a:p>
          <a:p>
            <a:r>
              <a:rPr lang="zh-TW" altLang="en-US" dirty="0"/>
              <a:t>er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069" y="1840062"/>
            <a:ext cx="6581823" cy="28622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173861" y="5097409"/>
            <a:ext cx="3638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hlinkClick r:id="rId5"/>
              </a:rPr>
              <a:t>https://www.tiobe.com/tiobe-index/</a:t>
            </a:r>
            <a:endParaRPr lang="en-US" altLang="zh-TW" dirty="0">
              <a:solidFill>
                <a:schemeClr val="bg1"/>
              </a:solidFill>
            </a:endParaRPr>
          </a:p>
          <a:p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75CE5417-264D-4F51-8BB9-18ADC157B3CA}"/>
              </a:ext>
            </a:extLst>
          </p:cNvPr>
          <p:cNvSpPr txBox="1">
            <a:spLocks/>
          </p:cNvSpPr>
          <p:nvPr/>
        </p:nvSpPr>
        <p:spPr>
          <a:xfrm>
            <a:off x="5151560" y="181349"/>
            <a:ext cx="4755949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 err="1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Ans</a:t>
            </a:r>
            <a:r>
              <a:rPr lang="en-US" altLang="zh-TW" sz="1800" dirty="0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TW" altLang="en-US" sz="1800" dirty="0">
                <a:solidFill>
                  <a:schemeClr val="accent4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看你的需求</a:t>
            </a:r>
            <a:endParaRPr lang="en-US" altLang="zh-TW" sz="1800" dirty="0">
              <a:solidFill>
                <a:schemeClr val="accent4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193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6219</TotalTime>
  <Words>3326</Words>
  <Application>Microsoft Office PowerPoint</Application>
  <PresentationFormat>寬螢幕</PresentationFormat>
  <Paragraphs>494</Paragraphs>
  <Slides>87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87</vt:i4>
      </vt:variant>
    </vt:vector>
  </HeadingPairs>
  <TitlesOfParts>
    <vt:vector size="94" baseType="lpstr">
      <vt:lpstr>Microsoft YaHei</vt:lpstr>
      <vt:lpstr>新細明體</vt:lpstr>
      <vt:lpstr>Arial</vt:lpstr>
      <vt:lpstr>Calibri</vt:lpstr>
      <vt:lpstr>Calibri Light</vt:lpstr>
      <vt:lpstr>Wingdings</vt:lpstr>
      <vt:lpstr>Office 佈景主題</vt:lpstr>
      <vt:lpstr>零基礎上手! Python 實戰班</vt:lpstr>
      <vt:lpstr>PowerPoint 簡報</vt:lpstr>
      <vt:lpstr>課程簡介</vt:lpstr>
      <vt:lpstr>參考與延伸閱讀</vt:lpstr>
      <vt:lpstr>程式設計</vt:lpstr>
      <vt:lpstr>程式是什麼</vt:lpstr>
      <vt:lpstr>為什麼需要程式</vt:lpstr>
      <vt:lpstr>“程式語言”是什麼?</vt:lpstr>
      <vt:lpstr>“程式語言”怎麼選?</vt:lpstr>
      <vt:lpstr>Why Python</vt:lpstr>
      <vt:lpstr>Python 與 其他語言的差異</vt:lpstr>
      <vt:lpstr>PowerPoint 簡報</vt:lpstr>
      <vt:lpstr>PowerPoint 簡報</vt:lpstr>
      <vt:lpstr>開發環境</vt:lpstr>
      <vt:lpstr>開發環境設定</vt:lpstr>
      <vt:lpstr>開發環境比較</vt:lpstr>
      <vt:lpstr>好用的Colab</vt:lpstr>
      <vt:lpstr>PowerPoint 簡報</vt:lpstr>
      <vt:lpstr>PowerPoint 簡報</vt:lpstr>
      <vt:lpstr>寫下第一行程式碼</vt:lpstr>
      <vt:lpstr>Colab 優點與缺點</vt:lpstr>
      <vt:lpstr>專業感十足的IDE - PyCharm</vt:lpstr>
      <vt:lpstr>PyCharm</vt:lpstr>
      <vt:lpstr>PyCharm</vt:lpstr>
      <vt:lpstr>PyCharm</vt:lpstr>
      <vt:lpstr>PowerPoint 簡報</vt:lpstr>
      <vt:lpstr>PyCharm</vt:lpstr>
      <vt:lpstr>Anaconda</vt:lpstr>
      <vt:lpstr>Anaconda</vt:lpstr>
      <vt:lpstr>Anaconda</vt:lpstr>
      <vt:lpstr>Anaconda</vt:lpstr>
      <vt:lpstr>Anaconda</vt:lpstr>
      <vt:lpstr>Anaconda</vt:lpstr>
      <vt:lpstr>Anaconda</vt:lpstr>
      <vt:lpstr>Python 語言基礎</vt:lpstr>
      <vt:lpstr>好用的print()</vt:lpstr>
      <vt:lpstr>好用的註解</vt:lpstr>
      <vt:lpstr>PowerPoint 簡報</vt:lpstr>
      <vt:lpstr>PowerPoint 簡報</vt:lpstr>
      <vt:lpstr>變數宣告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Warning !!</vt:lpstr>
      <vt:lpstr>PowerPoint 簡報</vt:lpstr>
      <vt:lpstr>PowerPoint 簡報</vt:lpstr>
      <vt:lpstr>使用 id() 來查看記憶體空間</vt:lpstr>
      <vt:lpstr>變數命名</vt:lpstr>
      <vt:lpstr>PowerPoint 簡報</vt:lpstr>
      <vt:lpstr>PowerPoint 簡報</vt:lpstr>
      <vt:lpstr>Python 資料型態</vt:lpstr>
      <vt:lpstr>什麼是「資料型態」</vt:lpstr>
      <vt:lpstr>bool(布林值)</vt:lpstr>
      <vt:lpstr>int(整數)</vt:lpstr>
      <vt:lpstr>float (浮點數)</vt:lpstr>
      <vt:lpstr>String (字串)</vt:lpstr>
      <vt:lpstr>利用type來查看資料型態</vt:lpstr>
      <vt:lpstr>PowerPoint 簡報</vt:lpstr>
      <vt:lpstr>PowerPoint 簡報</vt:lpstr>
      <vt:lpstr>PowerPoint 簡報</vt:lpstr>
      <vt:lpstr>PowerPoint 簡報</vt:lpstr>
      <vt:lpstr>Python 算術運算子</vt:lpstr>
      <vt:lpstr>Python 數學計算</vt:lpstr>
      <vt:lpstr>另一種使用數學運算子的方法</vt:lpstr>
      <vt:lpstr>PowerPoint 簡報</vt:lpstr>
      <vt:lpstr>PowerPoint 簡報</vt:lpstr>
      <vt:lpstr>PowerPoint 簡報</vt:lpstr>
      <vt:lpstr>PowerPoint 簡報</vt:lpstr>
      <vt:lpstr>轉換資料型態</vt:lpstr>
      <vt:lpstr>PowerPoint 簡報</vt:lpstr>
      <vt:lpstr>PowerPoint 簡報</vt:lpstr>
      <vt:lpstr>PowerPoint 簡報</vt:lpstr>
      <vt:lpstr>格式化輸出 – print()</vt:lpstr>
      <vt:lpstr>更豐富的輸出</vt:lpstr>
      <vt:lpstr>更豐富的輸出</vt:lpstr>
      <vt:lpstr>更豐富的輸出</vt:lpstr>
      <vt:lpstr>格式化字串</vt:lpstr>
      <vt:lpstr>使用者輸入</vt:lpstr>
      <vt:lpstr>輸入</vt:lpstr>
      <vt:lpstr>PowerPoint 簡報</vt:lpstr>
      <vt:lpstr>PowerPoint 簡報</vt:lpstr>
      <vt:lpstr>課後練習</vt:lpstr>
      <vt:lpstr>零基礎上手! Python 實戰班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熠程 黃</dc:creator>
  <cp:lastModifiedBy>YM-ITLO Miller Huang 黃熠程</cp:lastModifiedBy>
  <cp:revision>290</cp:revision>
  <dcterms:created xsi:type="dcterms:W3CDTF">2022-01-15T03:15:15Z</dcterms:created>
  <dcterms:modified xsi:type="dcterms:W3CDTF">2023-01-26T13:20:46Z</dcterms:modified>
</cp:coreProperties>
</file>